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0"/>
  </p:notesMasterIdLst>
  <p:sldIdLst>
    <p:sldId id="257" r:id="rId2"/>
    <p:sldId id="339" r:id="rId3"/>
    <p:sldId id="379" r:id="rId4"/>
    <p:sldId id="374" r:id="rId5"/>
    <p:sldId id="347" r:id="rId6"/>
    <p:sldId id="366" r:id="rId7"/>
    <p:sldId id="354" r:id="rId8"/>
    <p:sldId id="380" r:id="rId9"/>
    <p:sldId id="355" r:id="rId10"/>
    <p:sldId id="357" r:id="rId11"/>
    <p:sldId id="361" r:id="rId12"/>
    <p:sldId id="369" r:id="rId13"/>
    <p:sldId id="381" r:id="rId14"/>
    <p:sldId id="375" r:id="rId15"/>
    <p:sldId id="382" r:id="rId16"/>
    <p:sldId id="371" r:id="rId17"/>
    <p:sldId id="384" r:id="rId18"/>
    <p:sldId id="344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CD0D"/>
    <a:srgbClr val="DFDFDF"/>
    <a:srgbClr val="535860"/>
    <a:srgbClr val="F3B18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517"/>
    <p:restoredTop sz="92061" autoAdjust="0"/>
  </p:normalViewPr>
  <p:slideViewPr>
    <p:cSldViewPr snapToGrid="0">
      <p:cViewPr varScale="1">
        <p:scale>
          <a:sx n="115" d="100"/>
          <a:sy n="115" d="100"/>
        </p:scale>
        <p:origin x="165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90D3DE-9EBB-4A3E-A86F-9925DD5A07BB}" type="datetimeFigureOut">
              <a:rPr lang="en-US" smtClean="0"/>
              <a:t>6/25/23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B56ADC-D7ED-4F35-8CFA-FF8C207134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118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3718051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83713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02409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7021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首先我们先来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回顾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一下传统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Seq2Seq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模型的解码器部分。传统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使用的是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RNN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RNN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模型是时间驱动的。在训练过程中输入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t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时刻的词，模型看不到未来时刻的词，只有当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t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时刻运算结束，模型才能够看到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t+1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时刻的词。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Transformer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抛弃了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RNN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，改为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Self-Attention, 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由此就产生了一个问题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——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在训练过程中，整个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Ground Truth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都暴露在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面前，这显然是不合理的，因此，我们需要对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的输入进行一些处理，该处理过程我们称为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MASK.</a:t>
                </a:r>
                <a:endPara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/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举个例子，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假设 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Ground Truth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“&lt;start&gt; I am fine.”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我们将这个句子输入到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中，经过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Word Embedding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Positional Embedding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之后，将得到的矩阵做三次线性变换（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WQ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WK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WV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）。然后进行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self-Attention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操作，首先通过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𝑄×𝐾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^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𝑇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)/√(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𝑑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𝑘 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得到归一化权重，接下来的关键一步是，对归一化权重进行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mask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。举个例子，当我们输入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“I”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时，模型目前仅知道包括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“I”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在内的之前所有字的信息，不应当让模型知道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“I”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之后词的信息。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Mask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的实现过程非常简单，首先生成一个下三角全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0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，上三角全为负无穷的矩阵，然后将其与归一化权重相加即可。</a:t>
                </a:r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  <a:p>
                <a:pPr algn="just"/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这样一来，在之后的</a:t>
                </a:r>
                <a:r>
                  <a:rPr lang="en-US" altLang="zh-CN" sz="18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softmax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操作中，就能够将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-inf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对应的词语部分变为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0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，得到的这个矩阵即为每个字之间的权重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800" b="0" i="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22801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</p:txBody>
          </p:sp>
        </mc:Choice>
        <mc:Fallback xmlns="">
          <p:sp>
            <p:nvSpPr>
              <p:cNvPr id="3" name="文本占位符 2"/>
              <p:cNvSpPr>
                <a:spLocks noGrp="1"/>
              </p:cNvSpPr>
              <p:nvPr>
                <p:ph type="body" idx="3"/>
              </p:nvPr>
            </p:nvSpPr>
            <p:spPr/>
            <p:txBody>
              <a:bodyPr/>
              <a:lstStyle/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首先我们先来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回顾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一下传统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Seq2Seq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模型的解码器部分。传统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使用的是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RNN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RNN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模型是时间驱动的。在训练过程中输入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t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时刻的词，模型看不到未来时刻的词，只有当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t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时刻运算结束，模型才能够看到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t+1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时刻的词。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Transformer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抛弃了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RNN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，改为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Self-Attention, 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由此就产生了一个问题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——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在训练过程中，整个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Ground Truth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都暴露在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面前，这显然是不合理的，因此，我们需要对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的输入进行一些处理，该处理过程我们称为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MASK.</a:t>
                </a:r>
                <a:endParaRPr lang="zh-CN" altLang="zh-CN" sz="1800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  <a:p>
                <a:pPr algn="just"/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举个例子，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假设 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en-US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 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Ground Truth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“&lt;start&gt; I am fine.”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我们将这个句子输入到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Decoder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中，经过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Word Embedding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Positional Embedding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之后，将得到的矩阵做三次线性变换（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WQ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WK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WV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）。然后进行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self-Attention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操作，首先通过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𝑄×𝐾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^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𝑇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)/√(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𝑑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_</a:t>
                </a:r>
                <a:r>
                  <a:rPr lang="en-US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𝑘 </a:t>
                </a:r>
                <a:r>
                  <a:rPr lang="zh-CN" altLang="zh-CN" sz="1800" i="0"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得到归一化权重，接下来的关键一步是，对归一化权重进行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mask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。举个例子，当我们输入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“I”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时，模型目前仅知道包括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“I”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在内的之前所有字的信息，不应当让模型知道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“I”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之后词的信息。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Mask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的实现过程非常简单，首先生成一个下三角全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0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，上三角全为负无穷的矩阵，然后将其与归一化权重相加即可。</a:t>
                </a:r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  <a:p>
                <a:pPr algn="just"/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这样一来，在之后的</a:t>
                </a:r>
                <a:r>
                  <a:rPr lang="en-US" altLang="zh-CN" sz="1800" dirty="0" err="1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softmax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操作中，就能够将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-inf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对应的词语部分变为</a:t>
                </a:r>
                <a:r>
                  <a:rPr lang="en-US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rPr>
                  <a:t>0</a:t>
                </a:r>
                <a:r>
                  <a:rPr lang="zh-CN" altLang="zh-CN" sz="1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，得到的这个矩阵即为每个字之间的权重</a:t>
                </a:r>
                <a:endParaRPr lang="en-US" altLang="zh-CN" sz="18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sz="1800" b="0" i="0" dirty="0">
                  <a:solidFill>
                    <a:srgbClr val="333333"/>
                  </a:solidFill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0" marR="0" lvl="0" indent="0" algn="just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b="0" i="0" dirty="0">
                  <a:solidFill>
                    <a:srgbClr val="333333"/>
                  </a:solidFill>
                  <a:effectLst/>
                  <a:latin typeface="-apple-system"/>
                </a:endParaRP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6489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93940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37439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Transformer</a:t>
            </a:r>
            <a:r>
              <a:rPr lang="zh-CN" altLang="en-US" dirty="0"/>
              <a:t> 代码讲解之前，我们首先回顾一下 </a:t>
            </a:r>
            <a:r>
              <a:rPr lang="en-US" altLang="zh-CN" dirty="0"/>
              <a:t>Transformer</a:t>
            </a:r>
            <a:r>
              <a:rPr lang="zh-CN" altLang="en-US" dirty="0"/>
              <a:t> 的架构。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接下来，我们熟悉一下</a:t>
            </a:r>
            <a:r>
              <a:rPr lang="en-US" altLang="zh-CN" dirty="0"/>
              <a:t>Transformer</a:t>
            </a:r>
            <a:r>
              <a:rPr lang="zh-CN" altLang="en-US" dirty="0"/>
              <a:t>架构的每一部分对应的代码。</a:t>
            </a:r>
          </a:p>
        </p:txBody>
      </p:sp>
    </p:spTree>
    <p:extLst>
      <p:ext uri="{BB962C8B-B14F-4D97-AF65-F5344CB8AC3E}">
        <p14:creationId xmlns:p14="http://schemas.microsoft.com/office/powerpoint/2010/main" val="24554529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dirty="0"/>
              <a:t>Transformer</a:t>
            </a:r>
            <a:r>
              <a:rPr lang="zh-CN" altLang="en-US" dirty="0"/>
              <a:t> 代码讲解之前，我们首先回顾一下 </a:t>
            </a:r>
            <a:r>
              <a:rPr lang="en-US" altLang="zh-CN" dirty="0"/>
              <a:t>Transformer</a:t>
            </a:r>
            <a:r>
              <a:rPr lang="zh-CN" altLang="en-US" dirty="0"/>
              <a:t> 的架构。</a:t>
            </a: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接下来，我们熟悉一下</a:t>
            </a:r>
            <a:r>
              <a:rPr lang="en-US" altLang="zh-CN" dirty="0"/>
              <a:t>Transformer</a:t>
            </a:r>
            <a:r>
              <a:rPr lang="zh-CN" altLang="en-US" dirty="0"/>
              <a:t>架构的每一部分对应的代码。</a:t>
            </a:r>
          </a:p>
        </p:txBody>
      </p:sp>
    </p:spTree>
    <p:extLst>
      <p:ext uri="{BB962C8B-B14F-4D97-AF65-F5344CB8AC3E}">
        <p14:creationId xmlns:p14="http://schemas.microsoft.com/office/powerpoint/2010/main" val="30574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90474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26886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4D4D4D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28300662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首先看 </a:t>
            </a:r>
            <a:r>
              <a:rPr lang="en-US" altLang="zh-CN" dirty="0" err="1"/>
              <a:t>init</a:t>
            </a:r>
            <a:r>
              <a:rPr lang="en-US" altLang="zh-CN" dirty="0"/>
              <a:t>()</a:t>
            </a:r>
            <a:r>
              <a:rPr lang="zh-CN" altLang="en-US" dirty="0"/>
              <a:t> 函数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然后看 </a:t>
            </a:r>
            <a:r>
              <a:rPr lang="en-US" altLang="zh-CN" dirty="0"/>
              <a:t>forward()</a:t>
            </a:r>
            <a:r>
              <a:rPr lang="zh-CN" altLang="en-US" dirty="0"/>
              <a:t> 函数</a:t>
            </a:r>
            <a:r>
              <a:rPr lang="en-US" altLang="zh-CN" dirty="0"/>
              <a:t>,</a:t>
            </a:r>
            <a:r>
              <a:rPr lang="zh-CN" altLang="en-US" dirty="0"/>
              <a:t>在编码过程之后首先有一个 </a:t>
            </a:r>
            <a:r>
              <a:rPr lang="en-US" altLang="zh-CN" dirty="0" err="1"/>
              <a:t>get_attn_pad_mask</a:t>
            </a:r>
            <a:r>
              <a:rPr lang="en-US" altLang="zh-CN" dirty="0"/>
              <a:t>()</a:t>
            </a:r>
            <a:r>
              <a:rPr lang="zh-CN" altLang="en-US" dirty="0"/>
              <a:t> 函数</a:t>
            </a:r>
          </a:p>
        </p:txBody>
      </p:sp>
    </p:spTree>
    <p:extLst>
      <p:ext uri="{BB962C8B-B14F-4D97-AF65-F5344CB8AC3E}">
        <p14:creationId xmlns:p14="http://schemas.microsoft.com/office/powerpoint/2010/main" val="36577860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17794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6354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FDBB89-913B-472C-BE0C-BD9AECA0F5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40D393-A85C-4539-898E-8D902CBB82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AC453A-F975-4A5E-BB3F-F3E2EB14B5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1B06E-6A1F-CB4D-BA43-581EB1657D26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B5D51A4-D50B-4AA0-8D9D-ACE91F07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0DA17-AB95-4B16-B0E5-7B319AC983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8911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07B75A-CECC-4060-AA72-3AC19E1633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2A1BFBD-1D6E-4DA0-BA3E-952BE5BBF7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1D728D2-D952-47FB-8167-C6FD157D3E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CBFF94-F907-B244-AF22-D17369E965A8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343F61-C50B-48DF-A78B-B887341BC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44BFC6-019A-4BC2-B291-047CFBE5F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2296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0158546-273A-4E44-ACC7-86DA51DF78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92887BB-A198-469B-BBF0-D4E3D3CDDB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EF5685A-B1F4-4287-9B5A-A1E73BD87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72A6F0-0CE3-B44A-BBD9-C1943014350E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A177844-056C-41C1-A6E2-B485E3724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1D7F803-3FDE-4AE8-965B-44C156340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814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336" b="4696"/>
          <a:stretch>
            <a:fillRect/>
          </a:stretch>
        </p:blipFill>
        <p:spPr>
          <a:xfrm rot="5400000">
            <a:off x="2667000" y="-2667000"/>
            <a:ext cx="6858000" cy="12192000"/>
          </a:xfrm>
          <a:prstGeom prst="rect">
            <a:avLst/>
          </a:prstGeom>
        </p:spPr>
      </p:pic>
      <p:sp>
        <p:nvSpPr>
          <p:cNvPr id="9801" name="副标题 2"/>
          <p:cNvSpPr>
            <a:spLocks noGrp="1"/>
          </p:cNvSpPr>
          <p:nvPr userDrawn="1">
            <p:ph type="subTitle" idx="1"/>
          </p:nvPr>
        </p:nvSpPr>
        <p:spPr>
          <a:xfrm>
            <a:off x="6451002" y="2492896"/>
            <a:ext cx="5069486" cy="399287"/>
          </a:xfrm>
        </p:spPr>
        <p:txBody>
          <a:bodyPr anchor="t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effectLst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en-US" altLang="zh-CN" dirty="0"/>
              <a:t>Click to edit Master subtitle style</a:t>
            </a:r>
          </a:p>
        </p:txBody>
      </p:sp>
      <p:sp>
        <p:nvSpPr>
          <p:cNvPr id="9802" name="标题 1"/>
          <p:cNvSpPr>
            <a:spLocks noGrp="1"/>
          </p:cNvSpPr>
          <p:nvPr userDrawn="1">
            <p:ph type="ctrTitle"/>
          </p:nvPr>
        </p:nvSpPr>
        <p:spPr>
          <a:xfrm>
            <a:off x="6451002" y="1672982"/>
            <a:ext cx="5069486" cy="687417"/>
          </a:xfrm>
        </p:spPr>
        <p:txBody>
          <a:bodyPr anchor="b">
            <a:normAutofit/>
          </a:bodyPr>
          <a:lstStyle>
            <a:lvl1pPr algn="r">
              <a:lnSpc>
                <a:spcPct val="100000"/>
              </a:lnSpc>
              <a:defRPr sz="280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8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77093" y="5400675"/>
            <a:ext cx="5069487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李美玲</a:t>
            </a:r>
            <a:endParaRPr lang="en-US" altLang="zh-CN" dirty="0"/>
          </a:p>
        </p:txBody>
      </p:sp>
      <p:sp>
        <p:nvSpPr>
          <p:cNvPr id="9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77093" y="5772150"/>
            <a:ext cx="5069487" cy="371475"/>
          </a:xfrm>
        </p:spPr>
        <p:txBody>
          <a:bodyPr anchor="ctr">
            <a:normAutofit/>
          </a:bodyPr>
          <a:lstStyle>
            <a:lvl1pPr marL="0" indent="0" algn="l">
              <a:buNone/>
              <a:defRPr sz="1600" b="0">
                <a:solidFill>
                  <a:schemeClr val="tx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2023</a:t>
            </a:r>
            <a:r>
              <a:rPr lang="zh-CN" altLang="en-US" dirty="0"/>
              <a:t>年</a:t>
            </a:r>
            <a:r>
              <a:rPr lang="en-US" altLang="zh-CN" dirty="0"/>
              <a:t>6</a:t>
            </a:r>
            <a:r>
              <a:rPr lang="zh-CN" altLang="en-US" dirty="0"/>
              <a:t>月</a:t>
            </a:r>
            <a:r>
              <a:rPr lang="en-US" altLang="zh-CN" dirty="0"/>
              <a:t>20</a:t>
            </a:r>
            <a:r>
              <a:rPr lang="zh-CN" altLang="en-US" dirty="0"/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10208186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72C9BC-785D-40F5-8B2C-E08D47AF10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BD145F0-041B-48E5-9D5F-F79198476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BFBF721-F668-4D26-8ACC-C9EF21368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E63006-C1C3-F545-88AC-3E9ACE83E78F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DEA54E-1E51-4AA2-88B3-5E00402DE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34DA2F-9B1D-45DD-AB77-B408720BB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2992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7FD16-F758-4859-9755-465AC45A21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9B580C-357F-455E-BB74-B45D2CF0FA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646FB55-83B5-4E70-96A9-34CC96437D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DD154C-3C72-1043-84D4-E955A821AE7D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10E4A49-A308-4402-9222-648B29A19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B9EA39A-4DC0-41F8-AB2F-DE9B97EAC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4723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74D063-798D-4B5C-AA90-D463198EFF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D6F14A-E165-43E4-B47D-B5BA1DB01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D91B12C-157D-4266-99FF-791F564BE5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939A3B-0617-4A73-B443-F0008AA094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34AEB-67BA-8C49-8541-537773DF6DC3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84B4CF-75DE-4FB2-B8E6-C9252C003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11EB60C-CB38-4527-9A27-58A9E9ABAB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70786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8C44E-B3BD-49ED-B6FD-BF40A090A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403BBE-42C4-49D5-B7DF-85F4A3D97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02B84B-5BB4-4565-9899-AE193003B84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3E8E528-197A-4D09-904F-116218BC5F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49B7057-275E-44EB-B3DA-51B958168F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32DEF8-FD24-4F1E-BA4F-57D8C1ADE8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9E1067-361C-7B4F-BEE2-C36F5CC312A0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2644CBA9-A59E-4037-98E1-24ABAEE583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CB1EF8A-134F-4AEA-84D8-DDEC642B7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5185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772F65-80C3-4C15-AC89-E232F9708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84E43D8-1D30-4D9B-9BDA-58F957B81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9F888A-6EB7-704A-B414-C41F131DA020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7729B69-DAEF-422E-A68B-623C025A7E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0780ABE-4AF2-4779-8611-007507F35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944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B93B39-6675-4035-9669-73F7C9C78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C3CE83-41EB-0D4D-AC77-81A9C17E28C1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A21F9C9-834A-4379-91D0-F60945F7A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831BD7-09B2-4488-9A69-5291224CB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472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401712-9205-41F1-9702-2D552DF951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ED4EE5F-3568-40AF-8A8D-8E3A8020D8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303D3D3-773A-43CE-A659-CE29D177A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681CC42-F92B-4503-ACD8-E950BD1131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0FAA05-01C9-7646-9C53-83B3E955E6B1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9B536EE-4BE3-4734-B705-95C57BF88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090F3AC-D6B3-462B-8D08-B158BB19C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0610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AC0E11-6CB4-4109-86DF-A08ECDC0B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A80C225-E901-4581-BE8E-4F6AE9A801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40D0B65-DE89-42AF-9252-6C5A4DB795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C6346D7-8648-40BC-9755-B01CCFA051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B5F3DF-6BDC-0548-8CA3-F25EFA9239C9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976513-8AC2-4685-B710-54E0FE1F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311B73-37B4-4C4D-ACF7-2A05EEFF2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8425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BE8A8ED-B4E3-44B2-9951-E81B2A53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6A977A-3354-4C1D-B834-09E48D54F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FE834EE-60CD-499F-AE23-149AA47851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282114-01FB-3848-BB0C-95A07A274A03}" type="datetime1">
              <a:rPr lang="zh-CN" altLang="en-US" smtClean="0"/>
              <a:t>2023/6/25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E717AB-003B-4CA8-8BA2-E14A48B21B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698B1B-E1E3-444F-BC29-B10F785F53D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072E7F-FB13-4E5C-AA2E-76722510F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290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png"/><Relationship Id="rId11" Type="http://schemas.openxmlformats.org/officeDocument/2006/relationships/image" Target="../media/image28.png"/><Relationship Id="rId5" Type="http://schemas.openxmlformats.org/officeDocument/2006/relationships/image" Target="../media/image30.png"/><Relationship Id="rId10" Type="http://schemas.openxmlformats.org/officeDocument/2006/relationships/image" Target="../media/image34.png"/><Relationship Id="rId4" Type="http://schemas.openxmlformats.org/officeDocument/2006/relationships/image" Target="../media/image29.png"/><Relationship Id="rId9" Type="http://schemas.microsoft.com/office/2007/relationships/hdphoto" Target="../media/hdphoto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3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7.png"/><Relationship Id="rId5" Type="http://schemas.openxmlformats.org/officeDocument/2006/relationships/image" Target="../media/image11.png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9.png"/><Relationship Id="rId5" Type="http://schemas.openxmlformats.org/officeDocument/2006/relationships/image" Target="../media/image6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https://z3.ax1x.com/2021/04/20/c7w48x.png#shadow" TargetMode="Externa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mathor.com/index.php/archives/1455/" TargetMode="External"/><Relationship Id="rId4" Type="http://schemas.openxmlformats.org/officeDocument/2006/relationships/hyperlink" Target="https://www.bilibili.com/video/BV1mk4y1q7eK?p=2&amp;vd_source=1f3920f3d8978dd47f71ffa411968135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7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1.png"/><Relationship Id="rId4" Type="http://schemas.openxmlformats.org/officeDocument/2006/relationships/image" Target="../media/image23.png"/><Relationship Id="rId9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t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395" y="188595"/>
            <a:ext cx="1470025" cy="1470025"/>
          </a:xfrm>
          <a:prstGeom prst="rect">
            <a:avLst/>
          </a:prstGeom>
        </p:spPr>
      </p:pic>
      <p:sp>
        <p:nvSpPr>
          <p:cNvPr id="9" name="文本框 8"/>
          <p:cNvSpPr txBox="1"/>
          <p:nvPr>
            <p:custDataLst>
              <p:tags r:id="rId1"/>
            </p:custDataLst>
          </p:nvPr>
        </p:nvSpPr>
        <p:spPr>
          <a:xfrm>
            <a:off x="760095" y="1951672"/>
            <a:ext cx="10671810" cy="21952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4800" b="1" dirty="0">
                <a:solidFill>
                  <a:schemeClr val="accent1"/>
                </a:solidFill>
              </a:rPr>
              <a:t>第四章习题课 </a:t>
            </a:r>
            <a:r>
              <a:rPr lang="en-US" altLang="zh-CN" sz="4800" b="1" dirty="0">
                <a:solidFill>
                  <a:schemeClr val="accent1"/>
                </a:solidFill>
              </a:rPr>
              <a:t>——</a:t>
            </a:r>
          </a:p>
          <a:p>
            <a:pPr algn="ctr">
              <a:lnSpc>
                <a:spcPct val="150000"/>
              </a:lnSpc>
            </a:pPr>
            <a:r>
              <a:rPr lang="en-US" altLang="zh-CN" sz="4800" b="1" dirty="0">
                <a:solidFill>
                  <a:schemeClr val="accent1"/>
                </a:solidFill>
              </a:rPr>
              <a:t>Transformer</a:t>
            </a:r>
            <a:r>
              <a:rPr lang="zh-CN" altLang="en-US" sz="4800" b="1" dirty="0">
                <a:solidFill>
                  <a:schemeClr val="accent1"/>
                </a:solidFill>
              </a:rPr>
              <a:t> </a:t>
            </a:r>
            <a:r>
              <a:rPr lang="en-US" altLang="zh-CN" sz="4800" b="1" dirty="0" err="1">
                <a:solidFill>
                  <a:schemeClr val="accent1"/>
                </a:solidFill>
              </a:rPr>
              <a:t>Pytorch</a:t>
            </a:r>
            <a:r>
              <a:rPr lang="zh-CN" altLang="en-US" sz="4800" b="1" dirty="0">
                <a:solidFill>
                  <a:schemeClr val="accent1"/>
                </a:solidFill>
              </a:rPr>
              <a:t>代码解读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10</a:t>
            </a:fld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3EC94E-52E1-D811-1902-3C18977992A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2362" y="2802463"/>
            <a:ext cx="4129147" cy="39190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161206-67A6-FD13-2F74-E78CE918AAD6}"/>
                  </a:ext>
                </a:extLst>
              </p:cNvPr>
              <p:cNvSpPr txBox="1"/>
              <p:nvPr/>
            </p:nvSpPr>
            <p:spPr>
              <a:xfrm>
                <a:off x="6011221" y="1064264"/>
                <a:ext cx="5198758" cy="5442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eaLnBrk="0" fontAlgn="base" hangingPunct="0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2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核心公式</m:t>
                      </m:r>
                      <m:r>
                        <a:rPr lang="zh-CN" altLang="en-US" sz="1200" b="1" i="1" smtClean="0"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：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𝑨𝒕𝒕𝒆𝒏𝒕𝒊𝒐𝒏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(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𝑸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,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𝑲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,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𝑽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)=</m:t>
                      </m:r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𝒔𝒐𝒇𝒕𝒎𝒂𝒙</m:t>
                      </m:r>
                      <m:d>
                        <m:dPr>
                          <m:ctrlPr>
                            <a:rPr lang="zh-CN" altLang="zh-CN" sz="1200" b="1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宋体" panose="02010600030101010101" pitchFamily="2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zh-CN" altLang="zh-CN" sz="1200" b="1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宋体" panose="02010600030101010101" pitchFamily="2" charset="-122"/>
                                </a:rPr>
                              </m:ctrlPr>
                            </m:fPr>
                            <m:num>
                              <m:r>
                                <a:rPr lang="en-US" altLang="zh-CN" sz="1200" b="1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宋体" panose="02010600030101010101" pitchFamily="2" charset="-122"/>
                                </a:rPr>
                                <m:t>𝑸</m:t>
                              </m:r>
                              <m:sSup>
                                <m:sSupPr>
                                  <m:ctrlPr>
                                    <a:rPr lang="zh-CN" altLang="zh-CN" sz="12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2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𝑲</m:t>
                                  </m:r>
                                </m:e>
                                <m:sup>
                                  <m:r>
                                    <a:rPr lang="en-US" altLang="zh-CN" sz="1200" b="1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宋体" panose="02010600030101010101" pitchFamily="2" charset="-122"/>
                                    </a:rPr>
                                    <m:t>𝑻</m:t>
                                  </m:r>
                                </m:sup>
                              </m:sSup>
                            </m:num>
                            <m:den>
                              <m:rad>
                                <m:radPr>
                                  <m:degHide m:val="on"/>
                                  <m:ctrlPr>
                                    <a:rPr lang="zh-CN" altLang="zh-CN" sz="1200" b="1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宋体" panose="02010600030101010101" pitchFamily="2" charset="-122"/>
                                    </a:rPr>
                                  </m:ctrlPr>
                                </m:radPr>
                                <m:deg/>
                                <m:e>
                                  <m:sSub>
                                    <m:sSubPr>
                                      <m:ctrlPr>
                                        <a:rPr lang="zh-CN" altLang="zh-CN" sz="1200" b="1" i="1">
                                          <a:effectLst/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  <a:cs typeface="宋体" panose="02010600030101010101" pitchFamily="2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1200" b="1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宋体" panose="02010600030101010101" pitchFamily="2" charset="-122"/>
                                        </a:rPr>
                                        <m:t>𝒅</m:t>
                                      </m:r>
                                    </m:e>
                                    <m:sub>
                                      <m:r>
                                        <a:rPr lang="en-US" altLang="zh-CN" sz="1200" b="1" i="1">
                                          <a:effectLst/>
                                          <a:latin typeface="Cambria Math" panose="02040503050406030204" pitchFamily="18" charset="0"/>
                                          <a:ea typeface="宋体" panose="02010600030101010101" pitchFamily="2" charset="-122"/>
                                          <a:cs typeface="宋体" panose="02010600030101010101" pitchFamily="2" charset="-122"/>
                                        </a:rPr>
                                        <m:t>𝒌</m:t>
                                      </m:r>
                                    </m:sub>
                                  </m:sSub>
                                </m:e>
                              </m:rad>
                            </m:den>
                          </m:f>
                        </m:e>
                      </m:d>
                      <m:r>
                        <a:rPr lang="en-US" altLang="zh-CN" sz="1200" b="1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m:t>𝑽</m:t>
                      </m:r>
                    </m:oMath>
                  </m:oMathPara>
                </a14:m>
                <a:endParaRPr lang="zh-CN" altLang="zh-CN" sz="1400" b="1" dirty="0"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0161206-67A6-FD13-2F74-E78CE918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221" y="1064264"/>
                <a:ext cx="5198758" cy="54425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4481B491-4BA9-2144-FA32-5B80EFC71F99}"/>
              </a:ext>
            </a:extLst>
          </p:cNvPr>
          <p:cNvSpPr txBox="1"/>
          <p:nvPr/>
        </p:nvSpPr>
        <p:spPr>
          <a:xfrm>
            <a:off x="71753" y="961439"/>
            <a:ext cx="4369617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 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" altLang="zh-CN" b="1" dirty="0">
                <a:solidFill>
                  <a:srgbClr val="0070C0"/>
                </a:solidFill>
              </a:rPr>
              <a:t>Scaled Dot Product Attention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F26D473-61D4-4EF7-5722-6F289D4164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9384" y="3873144"/>
            <a:ext cx="6961224" cy="257208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412C17B-ECC1-0ABF-6EB0-8C8DD488E8DC}"/>
                  </a:ext>
                </a:extLst>
              </p:cNvPr>
              <p:cNvSpPr txBox="1"/>
              <p:nvPr/>
            </p:nvSpPr>
            <p:spPr>
              <a:xfrm>
                <a:off x="5958126" y="1736382"/>
                <a:ext cx="2381870" cy="4877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err="1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Softmax</a:t>
                </a:r>
                <a:r>
                  <a:rPr lang="zh-CN" altLang="en-US" sz="1400" dirty="0">
                    <a:effectLst/>
                    <a:ea typeface="宋体" panose="02010600030101010101" pitchFamily="2" charset="-122"/>
                    <a:cs typeface="Times New Roman" panose="02020603050405020304" pitchFamily="18" charset="0"/>
                  </a:rPr>
                  <a:t>函数</a:t>
                </a:r>
                <a:r>
                  <a:rPr lang="en-US" altLang="zh-CN" sz="1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r>
                  <a:rPr lang="zh-CN" altLang="en-US" sz="1400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4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𝜎</m:t>
                    </m:r>
                    <m:d>
                      <m:d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4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sSub>
                              <m:sSubPr>
                                <m:ctrlPr>
                                  <a:rPr lang="zh-CN" altLang="zh-CN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</m:sub>
                            </m:sSub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limLoc m:val="subSup"/>
                            <m:ctrlPr>
                              <a:rPr lang="zh-CN" altLang="zh-CN" sz="1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𝑗</m:t>
                            </m:r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altLang="zh-CN" sz="1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sup>
                          <m:e>
                            <m:sSup>
                              <m:sSupPr>
                                <m:ctrlPr>
                                  <a:rPr lang="zh-CN" altLang="zh-CN" sz="1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altLang="zh-CN" sz="1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𝑧𝑗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kumimoji="1" lang="zh-CN" altLang="en-US" sz="1400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F412C17B-ECC1-0ABF-6EB0-8C8DD488E8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126" y="1736382"/>
                <a:ext cx="2381870" cy="487762"/>
              </a:xfrm>
              <a:prstGeom prst="rect">
                <a:avLst/>
              </a:prstGeom>
              <a:blipFill>
                <a:blip r:embed="rId7"/>
                <a:stretch>
                  <a:fillRect l="-529" b="-6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4">
            <a:extLst>
              <a:ext uri="{FF2B5EF4-FFF2-40B4-BE49-F238E27FC236}">
                <a16:creationId xmlns:a16="http://schemas.microsoft.com/office/drawing/2014/main" id="{84537B7D-AD40-1D27-39E8-0312A3240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69658" y="1447214"/>
            <a:ext cx="1408038" cy="168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7CD417B-B2C2-76D9-6D6F-ECC92EA9F6EF}"/>
                  </a:ext>
                </a:extLst>
              </p:cNvPr>
              <p:cNvSpPr txBox="1"/>
              <p:nvPr/>
            </p:nvSpPr>
            <p:spPr>
              <a:xfrm>
                <a:off x="8766000" y="1756658"/>
                <a:ext cx="797846" cy="61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CN" sz="1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=1</m:t>
                      </m:r>
                    </m:oMath>
                  </m:oMathPara>
                </a14:m>
                <a:endParaRPr lang="en-US" altLang="zh-CN" sz="1400" dirty="0">
                  <a:effectLst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zh-CN" sz="14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altLang="zh-CN" sz="14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altLang="zh-CN" sz="1400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</m:sSup>
                      <m:box>
                        <m:boxPr>
                          <m:ctrlPr>
                            <a:rPr lang="zh-CN" altLang="zh-CN" sz="14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boxPr>
                        <m:e>
                          <m:groupChr>
                            <m:groupChrPr>
                              <m:chr m:val="→"/>
                              <m:vertJc m:val="bot"/>
                              <m:ctrlPr>
                                <a:rPr lang="zh-CN" altLang="zh-CN" sz="14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groupChrPr>
                            <m:e/>
                          </m:groupChr>
                        </m:e>
                      </m:box>
                      <m:r>
                        <a:rPr lang="en-US" altLang="zh-CN" sz="14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sz="1400" dirty="0">
                  <a:effectLst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E7CD417B-B2C2-76D9-6D6F-ECC92EA9F6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000" y="1756658"/>
                <a:ext cx="797846" cy="616194"/>
              </a:xfrm>
              <a:prstGeom prst="rect">
                <a:avLst/>
              </a:prstGeom>
              <a:blipFill>
                <a:blip r:embed="rId10"/>
                <a:stretch>
                  <a:fillRect b="-265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组合 10">
            <a:extLst>
              <a:ext uri="{FF2B5EF4-FFF2-40B4-BE49-F238E27FC236}">
                <a16:creationId xmlns:a16="http://schemas.microsoft.com/office/drawing/2014/main" id="{4230B140-4B4E-EE79-58D8-795B436C8D39}"/>
              </a:ext>
            </a:extLst>
          </p:cNvPr>
          <p:cNvGrpSpPr/>
          <p:nvPr/>
        </p:nvGrpSpPr>
        <p:grpSpPr>
          <a:xfrm>
            <a:off x="6037634" y="2681955"/>
            <a:ext cx="1251950" cy="985573"/>
            <a:chOff x="7358650" y="5426074"/>
            <a:chExt cx="1251950" cy="985573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AC05D6B-E0D8-112A-BFAD-807D7E3841A1}"/>
                </a:ext>
              </a:extLst>
            </p:cNvPr>
            <p:cNvSpPr txBox="1"/>
            <p:nvPr/>
          </p:nvSpPr>
          <p:spPr>
            <a:xfrm>
              <a:off x="7358650" y="5426077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90655A2-23E8-37D2-DBF3-E0FDC3785C84}"/>
                </a:ext>
              </a:extLst>
            </p:cNvPr>
            <p:cNvSpPr txBox="1"/>
            <p:nvPr/>
          </p:nvSpPr>
          <p:spPr>
            <a:xfrm>
              <a:off x="7609040" y="5426076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C6F678D-F1F3-E426-09E7-80EE216D2DA7}"/>
                </a:ext>
              </a:extLst>
            </p:cNvPr>
            <p:cNvSpPr txBox="1"/>
            <p:nvPr/>
          </p:nvSpPr>
          <p:spPr>
            <a:xfrm>
              <a:off x="7859430" y="542607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7E52F26-5B0E-604F-27DD-5658FCD38004}"/>
                </a:ext>
              </a:extLst>
            </p:cNvPr>
            <p:cNvSpPr txBox="1"/>
            <p:nvPr/>
          </p:nvSpPr>
          <p:spPr>
            <a:xfrm>
              <a:off x="8109820" y="5426074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E3FB72A-1EBE-8271-C1B3-888DD74F1753}"/>
                </a:ext>
              </a:extLst>
            </p:cNvPr>
            <p:cNvSpPr txBox="1"/>
            <p:nvPr/>
          </p:nvSpPr>
          <p:spPr>
            <a:xfrm>
              <a:off x="8360210" y="5426074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A09FC112-0F6C-C4C9-85D9-6C36467AEFB5}"/>
                </a:ext>
              </a:extLst>
            </p:cNvPr>
            <p:cNvSpPr txBox="1"/>
            <p:nvPr/>
          </p:nvSpPr>
          <p:spPr>
            <a:xfrm>
              <a:off x="7358650" y="5672298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7683E99-950B-76C8-CCCF-6174037C0482}"/>
                </a:ext>
              </a:extLst>
            </p:cNvPr>
            <p:cNvSpPr txBox="1"/>
            <p:nvPr/>
          </p:nvSpPr>
          <p:spPr>
            <a:xfrm>
              <a:off x="7609040" y="5672297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1CE0958-4D16-9841-0F10-79E1C0920E41}"/>
                </a:ext>
              </a:extLst>
            </p:cNvPr>
            <p:cNvSpPr txBox="1"/>
            <p:nvPr/>
          </p:nvSpPr>
          <p:spPr>
            <a:xfrm>
              <a:off x="7859430" y="5672296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489F096-CD27-509D-D19C-39ACA5AE6F3E}"/>
                </a:ext>
              </a:extLst>
            </p:cNvPr>
            <p:cNvSpPr txBox="1"/>
            <p:nvPr/>
          </p:nvSpPr>
          <p:spPr>
            <a:xfrm>
              <a:off x="8109820" y="567229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52CBC316-59DB-8387-902F-6034463286B1}"/>
                </a:ext>
              </a:extLst>
            </p:cNvPr>
            <p:cNvSpPr txBox="1"/>
            <p:nvPr/>
          </p:nvSpPr>
          <p:spPr>
            <a:xfrm>
              <a:off x="8360210" y="567229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20B951E2-A510-BBCE-E6B8-A9FC02EAEA8D}"/>
                </a:ext>
              </a:extLst>
            </p:cNvPr>
            <p:cNvSpPr txBox="1"/>
            <p:nvPr/>
          </p:nvSpPr>
          <p:spPr>
            <a:xfrm>
              <a:off x="7358650" y="591920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FFD6491-7625-8D87-36A8-E5946E1881C6}"/>
                </a:ext>
              </a:extLst>
            </p:cNvPr>
            <p:cNvSpPr txBox="1"/>
            <p:nvPr/>
          </p:nvSpPr>
          <p:spPr>
            <a:xfrm>
              <a:off x="7609040" y="5919204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C21FE4C9-20AA-C574-474C-9D8C0BCB643C}"/>
                </a:ext>
              </a:extLst>
            </p:cNvPr>
            <p:cNvSpPr txBox="1"/>
            <p:nvPr/>
          </p:nvSpPr>
          <p:spPr>
            <a:xfrm>
              <a:off x="7859430" y="5919203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A98DAD4E-8F22-6650-46F9-E6EEB6470174}"/>
                </a:ext>
              </a:extLst>
            </p:cNvPr>
            <p:cNvSpPr txBox="1"/>
            <p:nvPr/>
          </p:nvSpPr>
          <p:spPr>
            <a:xfrm>
              <a:off x="8109820" y="5919202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71F84682-6A51-B78E-1D46-06391D907B10}"/>
                </a:ext>
              </a:extLst>
            </p:cNvPr>
            <p:cNvSpPr txBox="1"/>
            <p:nvPr/>
          </p:nvSpPr>
          <p:spPr>
            <a:xfrm>
              <a:off x="8360210" y="5919202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1</a:t>
              </a:r>
              <a:endParaRPr kumimoji="1" lang="zh-CN" altLang="en-US" sz="1000" b="1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D2E4F388-80C9-3ADF-0878-9D3DEC885CC4}"/>
                </a:ext>
              </a:extLst>
            </p:cNvPr>
            <p:cNvSpPr txBox="1"/>
            <p:nvPr/>
          </p:nvSpPr>
          <p:spPr>
            <a:xfrm>
              <a:off x="7358650" y="6165426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D03DE74-1845-3209-F246-828BDE125DA9}"/>
                </a:ext>
              </a:extLst>
            </p:cNvPr>
            <p:cNvSpPr txBox="1"/>
            <p:nvPr/>
          </p:nvSpPr>
          <p:spPr>
            <a:xfrm>
              <a:off x="7609040" y="6165425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26C1BA06-4E50-DAEE-E758-B60C5CB001D0}"/>
                </a:ext>
              </a:extLst>
            </p:cNvPr>
            <p:cNvSpPr txBox="1"/>
            <p:nvPr/>
          </p:nvSpPr>
          <p:spPr>
            <a:xfrm>
              <a:off x="7859430" y="6165424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9FC0BC32-D708-7952-4C38-8DB93C90D730}"/>
                </a:ext>
              </a:extLst>
            </p:cNvPr>
            <p:cNvSpPr txBox="1"/>
            <p:nvPr/>
          </p:nvSpPr>
          <p:spPr>
            <a:xfrm>
              <a:off x="8109820" y="6165423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E422F322-D89C-A97F-7AA1-9F2258F4FC1D}"/>
                </a:ext>
              </a:extLst>
            </p:cNvPr>
            <p:cNvSpPr txBox="1"/>
            <p:nvPr/>
          </p:nvSpPr>
          <p:spPr>
            <a:xfrm>
              <a:off x="8360210" y="6165423"/>
              <a:ext cx="250390" cy="24622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kumimoji="1" lang="en-US" altLang="zh-CN" sz="1000" b="1" dirty="0"/>
                <a:t>0</a:t>
              </a:r>
              <a:endParaRPr kumimoji="1" lang="zh-CN" altLang="en-US" sz="1000" b="1" dirty="0"/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ACF0EDC0-7FED-7B83-B9D5-432F731AD2BD}"/>
              </a:ext>
            </a:extLst>
          </p:cNvPr>
          <p:cNvSpPr txBox="1"/>
          <p:nvPr/>
        </p:nvSpPr>
        <p:spPr>
          <a:xfrm>
            <a:off x="5900470" y="2412674"/>
            <a:ext cx="15262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" altLang="zh-CN" sz="1400" b="1" i="0" dirty="0">
                <a:solidFill>
                  <a:srgbClr val="121212"/>
                </a:solidFill>
                <a:effectLst/>
                <a:latin typeface="-apple-system"/>
              </a:rPr>
              <a:t>Padding Mask</a:t>
            </a:r>
            <a:endParaRPr lang="en" altLang="zh-CN" sz="1400" b="0" i="0" dirty="0">
              <a:solidFill>
                <a:srgbClr val="121212"/>
              </a:solidFill>
              <a:effectLst/>
              <a:latin typeface="-apple-system"/>
            </a:endParaRPr>
          </a:p>
        </p:txBody>
      </p:sp>
      <p:cxnSp>
        <p:nvCxnSpPr>
          <p:cNvPr id="36" name="直线箭头连接符 35">
            <a:extLst>
              <a:ext uri="{FF2B5EF4-FFF2-40B4-BE49-F238E27FC236}">
                <a16:creationId xmlns:a16="http://schemas.microsoft.com/office/drawing/2014/main" id="{61536318-441A-B132-E101-FF1D6826E645}"/>
              </a:ext>
            </a:extLst>
          </p:cNvPr>
          <p:cNvCxnSpPr>
            <a:cxnSpLocks/>
          </p:cNvCxnSpPr>
          <p:nvPr/>
        </p:nvCxnSpPr>
        <p:spPr>
          <a:xfrm>
            <a:off x="7580950" y="3148310"/>
            <a:ext cx="89149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3CFCE48-3F79-94E6-2A97-FCD248881961}"/>
              </a:ext>
            </a:extLst>
          </p:cNvPr>
          <p:cNvSpPr txBox="1"/>
          <p:nvPr/>
        </p:nvSpPr>
        <p:spPr>
          <a:xfrm>
            <a:off x="8707275" y="2681958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719E1F1B-1916-B6FA-33B3-0D96671965F4}"/>
              </a:ext>
            </a:extLst>
          </p:cNvPr>
          <p:cNvSpPr txBox="1"/>
          <p:nvPr/>
        </p:nvSpPr>
        <p:spPr>
          <a:xfrm>
            <a:off x="8957665" y="2681957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691174D4-8D11-8F97-036B-83CCBDF721C6}"/>
              </a:ext>
            </a:extLst>
          </p:cNvPr>
          <p:cNvSpPr txBox="1"/>
          <p:nvPr/>
        </p:nvSpPr>
        <p:spPr>
          <a:xfrm>
            <a:off x="9208055" y="268195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sz="1000" b="1" dirty="0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BE8A582-20D7-DB9D-A358-9EF8E09305F8}"/>
              </a:ext>
            </a:extLst>
          </p:cNvPr>
          <p:cNvSpPr txBox="1"/>
          <p:nvPr/>
        </p:nvSpPr>
        <p:spPr>
          <a:xfrm>
            <a:off x="9458445" y="2681955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sz="1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DCE2669-3177-885E-ADBC-0884BBCCA9D8}"/>
              </a:ext>
            </a:extLst>
          </p:cNvPr>
          <p:cNvSpPr txBox="1"/>
          <p:nvPr/>
        </p:nvSpPr>
        <p:spPr>
          <a:xfrm>
            <a:off x="9708835" y="2681955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000" b="1" dirty="0"/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AF5145B4-97EC-5E8D-50C3-CD7D97D55890}"/>
              </a:ext>
            </a:extLst>
          </p:cNvPr>
          <p:cNvSpPr txBox="1"/>
          <p:nvPr/>
        </p:nvSpPr>
        <p:spPr>
          <a:xfrm>
            <a:off x="8707275" y="2928179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31B328D4-B502-2D17-3E8E-CBD7C2FE881B}"/>
              </a:ext>
            </a:extLst>
          </p:cNvPr>
          <p:cNvSpPr txBox="1"/>
          <p:nvPr/>
        </p:nvSpPr>
        <p:spPr>
          <a:xfrm>
            <a:off x="8957665" y="2928178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E6A59F7C-0638-835B-5EB5-1253068B2E24}"/>
              </a:ext>
            </a:extLst>
          </p:cNvPr>
          <p:cNvSpPr txBox="1"/>
          <p:nvPr/>
        </p:nvSpPr>
        <p:spPr>
          <a:xfrm>
            <a:off x="9208055" y="2928177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D4A1BCDE-E91A-8A0C-560D-31F91E5CB6B2}"/>
              </a:ext>
            </a:extLst>
          </p:cNvPr>
          <p:cNvSpPr txBox="1"/>
          <p:nvPr/>
        </p:nvSpPr>
        <p:spPr>
          <a:xfrm>
            <a:off x="9458445" y="292817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09DD547-3B8A-7E7B-776D-EDFE1CB261BB}"/>
              </a:ext>
            </a:extLst>
          </p:cNvPr>
          <p:cNvSpPr txBox="1"/>
          <p:nvPr/>
        </p:nvSpPr>
        <p:spPr>
          <a:xfrm>
            <a:off x="9708835" y="292817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63837927-402D-E941-F4E7-F03EBB58F83A}"/>
              </a:ext>
            </a:extLst>
          </p:cNvPr>
          <p:cNvSpPr txBox="1"/>
          <p:nvPr/>
        </p:nvSpPr>
        <p:spPr>
          <a:xfrm>
            <a:off x="8707275" y="317508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BB0C7D9E-931F-768D-A38F-799BC38D8430}"/>
              </a:ext>
            </a:extLst>
          </p:cNvPr>
          <p:cNvSpPr txBox="1"/>
          <p:nvPr/>
        </p:nvSpPr>
        <p:spPr>
          <a:xfrm>
            <a:off x="8957665" y="3175085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650C1A5A-59B6-DE63-047F-902A048EEB77}"/>
              </a:ext>
            </a:extLst>
          </p:cNvPr>
          <p:cNvSpPr txBox="1"/>
          <p:nvPr/>
        </p:nvSpPr>
        <p:spPr>
          <a:xfrm>
            <a:off x="9208055" y="3175084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78D9993-775B-DF01-331E-81CBB0898B3F}"/>
              </a:ext>
            </a:extLst>
          </p:cNvPr>
          <p:cNvSpPr txBox="1"/>
          <p:nvPr/>
        </p:nvSpPr>
        <p:spPr>
          <a:xfrm>
            <a:off x="9458445" y="3175083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0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01A48BF-0ED1-079A-6ED1-983CAB8AF3BE}"/>
              </a:ext>
            </a:extLst>
          </p:cNvPr>
          <p:cNvSpPr txBox="1"/>
          <p:nvPr/>
        </p:nvSpPr>
        <p:spPr>
          <a:xfrm>
            <a:off x="9708835" y="3175083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endParaRPr kumimoji="1" lang="zh-CN" altLang="en-US" sz="1000" b="1" dirty="0"/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DB5F07B9-7CD2-A508-7B05-203EC029BD59}"/>
              </a:ext>
            </a:extLst>
          </p:cNvPr>
          <p:cNvSpPr txBox="1"/>
          <p:nvPr/>
        </p:nvSpPr>
        <p:spPr>
          <a:xfrm>
            <a:off x="8707275" y="3421307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6AE71EC5-B971-A644-39C9-1D8AD3E9F180}"/>
              </a:ext>
            </a:extLst>
          </p:cNvPr>
          <p:cNvSpPr txBox="1"/>
          <p:nvPr/>
        </p:nvSpPr>
        <p:spPr>
          <a:xfrm>
            <a:off x="8957665" y="3421306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80A5C5D5-1D6B-DDD9-EEF1-27E626191D87}"/>
              </a:ext>
            </a:extLst>
          </p:cNvPr>
          <p:cNvSpPr txBox="1"/>
          <p:nvPr/>
        </p:nvSpPr>
        <p:spPr>
          <a:xfrm>
            <a:off x="9208055" y="3421305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9D47F952-8C59-725D-75FA-1F50612DF6AA}"/>
              </a:ext>
            </a:extLst>
          </p:cNvPr>
          <p:cNvSpPr txBox="1"/>
          <p:nvPr/>
        </p:nvSpPr>
        <p:spPr>
          <a:xfrm>
            <a:off x="9458445" y="3421304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E54F864-B309-9B71-BDA7-3F34A8796322}"/>
              </a:ext>
            </a:extLst>
          </p:cNvPr>
          <p:cNvSpPr txBox="1"/>
          <p:nvPr/>
        </p:nvSpPr>
        <p:spPr>
          <a:xfrm>
            <a:off x="9708835" y="3421304"/>
            <a:ext cx="250390" cy="24622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sz="1000" b="1" dirty="0"/>
              <a:t>0</a:t>
            </a:r>
            <a:endParaRPr kumimoji="1" lang="zh-CN" altLang="en-US" sz="1000" b="1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4E5A3A1-F96C-4DDB-A734-4E2A6A44722D}"/>
              </a:ext>
            </a:extLst>
          </p:cNvPr>
          <p:cNvSpPr txBox="1"/>
          <p:nvPr/>
        </p:nvSpPr>
        <p:spPr>
          <a:xfrm>
            <a:off x="9154355" y="2682640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D71A8CB3-C133-37FB-78EE-91ED318D4A2B}"/>
              </a:ext>
            </a:extLst>
          </p:cNvPr>
          <p:cNvSpPr txBox="1"/>
          <p:nvPr/>
        </p:nvSpPr>
        <p:spPr>
          <a:xfrm>
            <a:off x="9401857" y="2682298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29F7038E-94DB-920A-4D7C-A8051523E3BD}"/>
              </a:ext>
            </a:extLst>
          </p:cNvPr>
          <p:cNvSpPr txBox="1"/>
          <p:nvPr/>
        </p:nvSpPr>
        <p:spPr>
          <a:xfrm>
            <a:off x="9649359" y="2681956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D22E17D6-AFB9-4BA6-B247-13BFD1319696}"/>
              </a:ext>
            </a:extLst>
          </p:cNvPr>
          <p:cNvSpPr txBox="1"/>
          <p:nvPr/>
        </p:nvSpPr>
        <p:spPr>
          <a:xfrm>
            <a:off x="9655930" y="3175082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20BF2D6C-0A57-F724-4D05-040AD59519F1}"/>
              </a:ext>
            </a:extLst>
          </p:cNvPr>
          <p:cNvSpPr txBox="1"/>
          <p:nvPr/>
        </p:nvSpPr>
        <p:spPr>
          <a:xfrm>
            <a:off x="9408343" y="3178026"/>
            <a:ext cx="35779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000" dirty="0"/>
              <a:t>-inf</a:t>
            </a:r>
            <a:endParaRPr kumimoji="1" lang="zh-CN" altLang="en-US" sz="1000" dirty="0"/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175FFC7B-5715-2ED1-2D02-37C3442D5CF4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893249" y="1681289"/>
            <a:ext cx="1609274" cy="1822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971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5" grpId="0"/>
      <p:bldP spid="8" grpId="0"/>
      <p:bldP spid="35" grpId="0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/>
      <p:bldP spid="58" grpId="0"/>
      <p:bldP spid="59" grpId="0"/>
      <p:bldP spid="60" grpId="0"/>
      <p:bldP spid="6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11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63CDA51-ABE3-269B-9A8D-600FB8DD5110}"/>
              </a:ext>
            </a:extLst>
          </p:cNvPr>
          <p:cNvSpPr txBox="1"/>
          <p:nvPr/>
        </p:nvSpPr>
        <p:spPr>
          <a:xfrm>
            <a:off x="831979" y="1950232"/>
            <a:ext cx="101714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br>
              <a:rPr lang="zh-CN" altLang="en-US" dirty="0"/>
            </a:b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13E80F5-FE60-78B0-5798-DE2B6D6B44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1120" y="4320612"/>
            <a:ext cx="4063828" cy="224517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DCB3A7F-7AD6-5122-17EA-3A98CDE77CDD}"/>
              </a:ext>
            </a:extLst>
          </p:cNvPr>
          <p:cNvSpPr txBox="1"/>
          <p:nvPr/>
        </p:nvSpPr>
        <p:spPr>
          <a:xfrm>
            <a:off x="71754" y="961439"/>
            <a:ext cx="5007142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编码过程 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Encoder </a:t>
            </a:r>
            <a:r>
              <a:rPr lang="en-US" altLang="zh-CN" b="1" dirty="0">
                <a:solidFill>
                  <a:srgbClr val="0070C0"/>
                </a:solidFill>
              </a:rPr>
              <a:t>Multi-Head Self-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Attention</a:t>
            </a:r>
            <a:endParaRPr lang="en-US" altLang="zh-CN" b="1" dirty="0">
              <a:solidFill>
                <a:srgbClr val="0070C0"/>
              </a:solidFill>
            </a:endParaRPr>
          </a:p>
        </p:txBody>
      </p:sp>
      <p:pic>
        <p:nvPicPr>
          <p:cNvPr id="10" name="Picture 4">
            <a:extLst>
              <a:ext uri="{FF2B5EF4-FFF2-40B4-BE49-F238E27FC236}">
                <a16:creationId xmlns:a16="http://schemas.microsoft.com/office/drawing/2014/main" id="{6C128C78-9160-9BF5-5CB9-044F05303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032" y="1713644"/>
            <a:ext cx="3617272" cy="2320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B314004-F623-05C6-0FA1-8BF615A3A86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5184" y="2000787"/>
            <a:ext cx="6849027" cy="3650346"/>
          </a:xfrm>
          <a:prstGeom prst="rect">
            <a:avLst/>
          </a:prstGeom>
        </p:spPr>
      </p:pic>
      <p:cxnSp>
        <p:nvCxnSpPr>
          <p:cNvPr id="8" name="直线箭头连接符 7">
            <a:extLst>
              <a:ext uri="{FF2B5EF4-FFF2-40B4-BE49-F238E27FC236}">
                <a16:creationId xmlns:a16="http://schemas.microsoft.com/office/drawing/2014/main" id="{0C6D2172-63A3-9853-D3B1-675FFBEEF325}"/>
              </a:ext>
            </a:extLst>
          </p:cNvPr>
          <p:cNvCxnSpPr/>
          <p:nvPr/>
        </p:nvCxnSpPr>
        <p:spPr>
          <a:xfrm flipV="1">
            <a:off x="4135582" y="2873749"/>
            <a:ext cx="1167938" cy="20814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线箭头连接符 8">
            <a:extLst>
              <a:ext uri="{FF2B5EF4-FFF2-40B4-BE49-F238E27FC236}">
                <a16:creationId xmlns:a16="http://schemas.microsoft.com/office/drawing/2014/main" id="{34F232B3-C587-CAB7-D25E-DEB509AEBF3B}"/>
              </a:ext>
            </a:extLst>
          </p:cNvPr>
          <p:cNvCxnSpPr>
            <a:cxnSpLocks/>
          </p:cNvCxnSpPr>
          <p:nvPr/>
        </p:nvCxnSpPr>
        <p:spPr>
          <a:xfrm>
            <a:off x="4287982" y="5107577"/>
            <a:ext cx="969846" cy="222069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E1A50B8B-9CE2-2D8F-FBE1-B370AE01C412}"/>
              </a:ext>
            </a:extLst>
          </p:cNvPr>
          <p:cNvSpPr/>
          <p:nvPr/>
        </p:nvSpPr>
        <p:spPr>
          <a:xfrm>
            <a:off x="5275246" y="5082700"/>
            <a:ext cx="6428965" cy="40370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046E1B51-92B7-DA59-DD2A-16B1C528B028}"/>
              </a:ext>
            </a:extLst>
          </p:cNvPr>
          <p:cNvSpPr/>
          <p:nvPr/>
        </p:nvSpPr>
        <p:spPr>
          <a:xfrm>
            <a:off x="5303520" y="2801991"/>
            <a:ext cx="3004285" cy="1517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73452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12</a:t>
            </a:fld>
            <a:endParaRPr 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81F858-0502-057A-9AC2-312F4B6F4C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757" y="2856363"/>
            <a:ext cx="3591105" cy="25989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584149F-7842-BA5B-57B8-D77DE10861E3}"/>
              </a:ext>
            </a:extLst>
          </p:cNvPr>
          <p:cNvSpPr txBox="1"/>
          <p:nvPr/>
        </p:nvSpPr>
        <p:spPr>
          <a:xfrm>
            <a:off x="71754" y="961439"/>
            <a:ext cx="40638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编码过程 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Add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&amp;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b="1" dirty="0">
                <a:solidFill>
                  <a:srgbClr val="0070C0"/>
                </a:solidFill>
              </a:rPr>
              <a:t>Normalize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45EAE3A-9B1A-75B5-F410-68F2CC3E8E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8089" y="1663584"/>
            <a:ext cx="2613566" cy="55323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927B43-9086-88E8-0DD9-E1948A50AF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09272" y="2482164"/>
            <a:ext cx="5791200" cy="3086553"/>
          </a:xfrm>
          <a:prstGeom prst="rect">
            <a:avLst/>
          </a:prstGeom>
        </p:spPr>
      </p:pic>
      <p:cxnSp>
        <p:nvCxnSpPr>
          <p:cNvPr id="12" name="直线箭头连接符 11">
            <a:extLst>
              <a:ext uri="{FF2B5EF4-FFF2-40B4-BE49-F238E27FC236}">
                <a16:creationId xmlns:a16="http://schemas.microsoft.com/office/drawing/2014/main" id="{7C4B6F78-3EA7-30BA-0262-243A20AAA4D7}"/>
              </a:ext>
            </a:extLst>
          </p:cNvPr>
          <p:cNvCxnSpPr/>
          <p:nvPr/>
        </p:nvCxnSpPr>
        <p:spPr>
          <a:xfrm>
            <a:off x="3609474" y="4025440"/>
            <a:ext cx="2358189" cy="14298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427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13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84149F-7842-BA5B-57B8-D77DE10861E3}"/>
              </a:ext>
            </a:extLst>
          </p:cNvPr>
          <p:cNvSpPr txBox="1"/>
          <p:nvPr/>
        </p:nvSpPr>
        <p:spPr>
          <a:xfrm>
            <a:off x="71754" y="961439"/>
            <a:ext cx="40638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编码过程 </a:t>
            </a:r>
            <a:r>
              <a:rPr lang="en-US" altLang="zh-CN" b="1" dirty="0">
                <a:solidFill>
                  <a:srgbClr val="0070C0"/>
                </a:solidFill>
              </a:rPr>
              <a:t>——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Feed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Forward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Net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D8D2D7-5ABE-94B0-885A-19527B42B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2039" y="1495446"/>
            <a:ext cx="6647477" cy="193355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4C16CC0-184A-5F45-68D5-30AF8BE4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5998" y="3744226"/>
            <a:ext cx="4339557" cy="251279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1E7741-E819-FFC9-828A-710F278B91A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0757" y="2856363"/>
            <a:ext cx="3591105" cy="2598968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E450EF08-E383-2600-3F4B-78F85106D388}"/>
              </a:ext>
            </a:extLst>
          </p:cNvPr>
          <p:cNvSpPr/>
          <p:nvPr/>
        </p:nvSpPr>
        <p:spPr>
          <a:xfrm>
            <a:off x="415555" y="3019735"/>
            <a:ext cx="3193920" cy="791861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3" name="直线箭头连接符 12">
            <a:extLst>
              <a:ext uri="{FF2B5EF4-FFF2-40B4-BE49-F238E27FC236}">
                <a16:creationId xmlns:a16="http://schemas.microsoft.com/office/drawing/2014/main" id="{0092ED18-C66C-D393-53A5-B56186813FC4}"/>
              </a:ext>
            </a:extLst>
          </p:cNvPr>
          <p:cNvCxnSpPr>
            <a:cxnSpLocks/>
          </p:cNvCxnSpPr>
          <p:nvPr/>
        </p:nvCxnSpPr>
        <p:spPr>
          <a:xfrm>
            <a:off x="3609475" y="3429000"/>
            <a:ext cx="2560319" cy="1422133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箭头连接符 17">
            <a:extLst>
              <a:ext uri="{FF2B5EF4-FFF2-40B4-BE49-F238E27FC236}">
                <a16:creationId xmlns:a16="http://schemas.microsoft.com/office/drawing/2014/main" id="{347B34D4-8893-1F01-60F7-B1809EE447D1}"/>
              </a:ext>
            </a:extLst>
          </p:cNvPr>
          <p:cNvCxnSpPr>
            <a:cxnSpLocks/>
          </p:cNvCxnSpPr>
          <p:nvPr/>
        </p:nvCxnSpPr>
        <p:spPr>
          <a:xfrm>
            <a:off x="7074537" y="3322796"/>
            <a:ext cx="126043" cy="421430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A5AD4517-55C0-D762-A73F-43CE37386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412" y="5599565"/>
            <a:ext cx="2514484" cy="256167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B53A2E3D-3600-C300-2629-76E34F205A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94449" y="5905437"/>
            <a:ext cx="1790369" cy="378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346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3344" y="6356350"/>
            <a:ext cx="600456" cy="365125"/>
          </a:xfrm>
        </p:spPr>
        <p:txBody>
          <a:bodyPr/>
          <a:lstStyle/>
          <a:p>
            <a:fld id="{8B072E7F-FB13-4E5C-AA2E-76722510F6F9}" type="slidenum">
              <a:rPr lang="en-US" smtClean="0"/>
              <a:t>14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53AF0A-2B8B-7014-887F-0498BD7B9FFB}"/>
              </a:ext>
            </a:extLst>
          </p:cNvPr>
          <p:cNvSpPr txBox="1"/>
          <p:nvPr/>
        </p:nvSpPr>
        <p:spPr>
          <a:xfrm>
            <a:off x="71753" y="961439"/>
            <a:ext cx="4636725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解码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过程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FEA5E9-92D7-A555-9F07-B8A729909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7ED9EA-AA82-499D-45A9-0EA6160376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9431" y="1034177"/>
            <a:ext cx="7246497" cy="3035212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E55E789F-AD45-46A9-F990-C11171F9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429" y="2933029"/>
            <a:ext cx="4471371" cy="2540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A842BA27-937C-60DE-E5F2-FF5A6C4862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35646" y="4158592"/>
            <a:ext cx="5054065" cy="263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3937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53344" y="6356350"/>
            <a:ext cx="600456" cy="365125"/>
          </a:xfrm>
        </p:spPr>
        <p:txBody>
          <a:bodyPr/>
          <a:lstStyle/>
          <a:p>
            <a:fld id="{8B072E7F-FB13-4E5C-AA2E-76722510F6F9}" type="slidenum">
              <a:rPr lang="en-US" smtClean="0"/>
              <a:t>15</a:t>
            </a:fld>
            <a:endParaRPr 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4753AF0A-2B8B-7014-887F-0498BD7B9FFB}"/>
              </a:ext>
            </a:extLst>
          </p:cNvPr>
          <p:cNvSpPr txBox="1"/>
          <p:nvPr/>
        </p:nvSpPr>
        <p:spPr>
          <a:xfrm>
            <a:off x="71753" y="961439"/>
            <a:ext cx="4636725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解码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过程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——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Decoder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Masked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Self-</a:t>
            </a:r>
            <a:r>
              <a:rPr lang="en-US" altLang="zh-CN" b="1" dirty="0">
                <a:solidFill>
                  <a:srgbClr val="0070C0"/>
                </a:solidFill>
              </a:rPr>
              <a:t>Attention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CBFEA5E9-92D7-A555-9F07-B8A7299092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58F28A5C-A6A8-A043-938F-204600669580}"/>
              </a:ext>
            </a:extLst>
          </p:cNvPr>
          <p:cNvGrpSpPr/>
          <p:nvPr/>
        </p:nvGrpSpPr>
        <p:grpSpPr>
          <a:xfrm>
            <a:off x="7274022" y="3811027"/>
            <a:ext cx="4396014" cy="2212892"/>
            <a:chOff x="7237503" y="2922763"/>
            <a:chExt cx="4396014" cy="2212892"/>
          </a:xfrm>
        </p:grpSpPr>
        <p:pic>
          <p:nvPicPr>
            <p:cNvPr id="32772" name="Picture 4">
              <a:extLst>
                <a:ext uri="{FF2B5EF4-FFF2-40B4-BE49-F238E27FC236}">
                  <a16:creationId xmlns:a16="http://schemas.microsoft.com/office/drawing/2014/main" id="{BD7497AE-A8C9-B95B-7D49-E37E5BE959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7503" y="2922763"/>
              <a:ext cx="4396014" cy="22128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7FF5717-2780-DDC1-1D30-F8422BB6ACDB}"/>
                </a:ext>
              </a:extLst>
            </p:cNvPr>
            <p:cNvSpPr/>
            <p:nvPr/>
          </p:nvSpPr>
          <p:spPr>
            <a:xfrm flipV="1">
              <a:off x="8204925" y="4197052"/>
              <a:ext cx="124700" cy="117428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CA03315-F030-B46E-117C-105A64DC103F}"/>
                </a:ext>
              </a:extLst>
            </p:cNvPr>
            <p:cNvSpPr txBox="1"/>
            <p:nvPr/>
          </p:nvSpPr>
          <p:spPr>
            <a:xfrm>
              <a:off x="8109618" y="4144962"/>
              <a:ext cx="296876" cy="2000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700" dirty="0">
                  <a:solidFill>
                    <a:srgbClr val="DFDFDF"/>
                  </a:solidFill>
                </a:rPr>
                <a:t>0.2</a:t>
              </a:r>
              <a:endParaRPr kumimoji="1" lang="zh-CN" altLang="en-US" sz="700" dirty="0">
                <a:solidFill>
                  <a:srgbClr val="DFDFDF"/>
                </a:solidFill>
              </a:endParaRPr>
            </a:p>
          </p:txBody>
        </p:sp>
      </p:grpSp>
      <p:sp>
        <p:nvSpPr>
          <p:cNvPr id="28" name="矩形 27">
            <a:extLst>
              <a:ext uri="{FF2B5EF4-FFF2-40B4-BE49-F238E27FC236}">
                <a16:creationId xmlns:a16="http://schemas.microsoft.com/office/drawing/2014/main" id="{15F41075-1A01-9402-1F4B-C5E43EA3815E}"/>
              </a:ext>
            </a:extLst>
          </p:cNvPr>
          <p:cNvSpPr/>
          <p:nvPr/>
        </p:nvSpPr>
        <p:spPr>
          <a:xfrm>
            <a:off x="2629234" y="4060120"/>
            <a:ext cx="973123" cy="215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CC107FA-7637-BD0D-90EE-4B9D71F8083C}"/>
              </a:ext>
            </a:extLst>
          </p:cNvPr>
          <p:cNvGrpSpPr/>
          <p:nvPr/>
        </p:nvGrpSpPr>
        <p:grpSpPr>
          <a:xfrm>
            <a:off x="187889" y="2388325"/>
            <a:ext cx="6755987" cy="3930907"/>
            <a:chOff x="187889" y="2736421"/>
            <a:chExt cx="6755987" cy="3930907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6F2F281A-3AA3-E63C-4E51-1942AF8874B9}"/>
                </a:ext>
              </a:extLst>
            </p:cNvPr>
            <p:cNvGrpSpPr/>
            <p:nvPr/>
          </p:nvGrpSpPr>
          <p:grpSpPr>
            <a:xfrm>
              <a:off x="187889" y="2741309"/>
              <a:ext cx="6754864" cy="3926019"/>
              <a:chOff x="151370" y="1853045"/>
              <a:chExt cx="8376318" cy="4868430"/>
            </a:xfrm>
          </p:grpSpPr>
          <p:pic>
            <p:nvPicPr>
              <p:cNvPr id="32769" name="Picture 1">
                <a:extLst>
                  <a:ext uri="{FF2B5EF4-FFF2-40B4-BE49-F238E27FC236}">
                    <a16:creationId xmlns:a16="http://schemas.microsoft.com/office/drawing/2014/main" id="{B270A436-662E-9E83-BFB7-47B3C48796D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r:link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71348"/>
              <a:stretch>
                <a:fillRect/>
              </a:stretch>
            </p:blipFill>
            <p:spPr bwMode="auto">
              <a:xfrm>
                <a:off x="151370" y="1853045"/>
                <a:ext cx="2555254" cy="48684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2" name="组合 21">
                <a:extLst>
                  <a:ext uri="{FF2B5EF4-FFF2-40B4-BE49-F238E27FC236}">
                    <a16:creationId xmlns:a16="http://schemas.microsoft.com/office/drawing/2014/main" id="{AE0D6371-8F44-D34E-6F2E-FEBDF9F8AB8C}"/>
                  </a:ext>
                </a:extLst>
              </p:cNvPr>
              <p:cNvGrpSpPr/>
              <p:nvPr/>
            </p:nvGrpSpPr>
            <p:grpSpPr>
              <a:xfrm>
                <a:off x="2690856" y="1853045"/>
                <a:ext cx="5836832" cy="4868430"/>
                <a:chOff x="4398265" y="1524284"/>
                <a:chExt cx="5836832" cy="4868430"/>
              </a:xfrm>
            </p:grpSpPr>
            <p:pic>
              <p:nvPicPr>
                <p:cNvPr id="17" name="Picture 1">
                  <a:extLst>
                    <a:ext uri="{FF2B5EF4-FFF2-40B4-BE49-F238E27FC236}">
                      <a16:creationId xmlns:a16="http://schemas.microsoft.com/office/drawing/2014/main" id="{6DCDAFC7-8760-F3D0-2D9D-00E24B98B2C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5" r:link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34552" r="1"/>
                <a:stretch>
                  <a:fillRect/>
                </a:stretch>
              </p:blipFill>
              <p:spPr bwMode="auto">
                <a:xfrm>
                  <a:off x="4398265" y="1524284"/>
                  <a:ext cx="5836832" cy="48684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97BF8470-5994-A838-1479-1F700A544CE1}"/>
                    </a:ext>
                  </a:extLst>
                </p:cNvPr>
                <p:cNvSpPr/>
                <p:nvPr/>
              </p:nvSpPr>
              <p:spPr>
                <a:xfrm>
                  <a:off x="5258481" y="4254125"/>
                  <a:ext cx="185058" cy="17417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 sz="600" dirty="0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AF9360E5-AFD2-67FC-DA83-44EA96A2B391}"/>
                    </a:ext>
                  </a:extLst>
                </p:cNvPr>
                <p:cNvSpPr/>
                <p:nvPr/>
              </p:nvSpPr>
              <p:spPr>
                <a:xfrm>
                  <a:off x="9292668" y="4298777"/>
                  <a:ext cx="185058" cy="174171"/>
                </a:xfrm>
                <a:prstGeom prst="rect">
                  <a:avLst/>
                </a:prstGeom>
              </p:spPr>
              <p:style>
                <a:lnRef idx="2">
                  <a:schemeClr val="dk1">
                    <a:shade val="15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CN" altLang="en-US"/>
                </a:p>
              </p:txBody>
            </p:sp>
            <p:sp>
              <p:nvSpPr>
                <p:cNvPr id="20" name="文本框 19">
                  <a:extLst>
                    <a:ext uri="{FF2B5EF4-FFF2-40B4-BE49-F238E27FC236}">
                      <a16:creationId xmlns:a16="http://schemas.microsoft.com/office/drawing/2014/main" id="{397C73A4-EE88-3570-7B73-A6ED34936138}"/>
                    </a:ext>
                  </a:extLst>
                </p:cNvPr>
                <p:cNvSpPr txBox="1"/>
                <p:nvPr/>
              </p:nvSpPr>
              <p:spPr>
                <a:xfrm>
                  <a:off x="5145662" y="4222820"/>
                  <a:ext cx="388017" cy="267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DFDFDF"/>
                      </a:solidFill>
                    </a:rPr>
                    <a:t>0.2</a:t>
                  </a:r>
                  <a:endParaRPr kumimoji="1" lang="zh-CN" altLang="en-US" sz="800" dirty="0">
                    <a:solidFill>
                      <a:srgbClr val="DFDFDF"/>
                    </a:solidFill>
                  </a:endParaRPr>
                </a:p>
              </p:txBody>
            </p:sp>
            <p:sp>
              <p:nvSpPr>
                <p:cNvPr id="21" name="文本框 20">
                  <a:extLst>
                    <a:ext uri="{FF2B5EF4-FFF2-40B4-BE49-F238E27FC236}">
                      <a16:creationId xmlns:a16="http://schemas.microsoft.com/office/drawing/2014/main" id="{D135E477-CBD0-A89D-17C3-215C8FF8FEF4}"/>
                    </a:ext>
                  </a:extLst>
                </p:cNvPr>
                <p:cNvSpPr txBox="1"/>
                <p:nvPr/>
              </p:nvSpPr>
              <p:spPr>
                <a:xfrm>
                  <a:off x="9191188" y="4252283"/>
                  <a:ext cx="388017" cy="26716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800" dirty="0">
                      <a:solidFill>
                        <a:srgbClr val="DFDFDF"/>
                      </a:solidFill>
                    </a:rPr>
                    <a:t>0.2</a:t>
                  </a:r>
                  <a:endParaRPr kumimoji="1" lang="zh-CN" altLang="en-US" sz="800" dirty="0">
                    <a:solidFill>
                      <a:srgbClr val="DFDFDF"/>
                    </a:solidFill>
                  </a:endParaRPr>
                </a:p>
              </p:txBody>
            </p:sp>
          </p:grpSp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9310473F-9E86-3D86-E70D-AC320858B6F0}"/>
                </a:ext>
              </a:extLst>
            </p:cNvPr>
            <p:cNvSpPr/>
            <p:nvPr/>
          </p:nvSpPr>
          <p:spPr>
            <a:xfrm>
              <a:off x="2313287" y="2736421"/>
              <a:ext cx="4629466" cy="1139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E7F0A104-E029-4A44-0DD6-90D747B1E608}"/>
                </a:ext>
              </a:extLst>
            </p:cNvPr>
            <p:cNvSpPr/>
            <p:nvPr/>
          </p:nvSpPr>
          <p:spPr>
            <a:xfrm>
              <a:off x="2314410" y="5528267"/>
              <a:ext cx="4629466" cy="113906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3DD0BC52-C312-E010-64E9-DD025AB3CEF6}"/>
              </a:ext>
            </a:extLst>
          </p:cNvPr>
          <p:cNvSpPr/>
          <p:nvPr/>
        </p:nvSpPr>
        <p:spPr>
          <a:xfrm>
            <a:off x="3741863" y="3462931"/>
            <a:ext cx="1937630" cy="1780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DA5215C6-D4EF-4FCC-9B85-09A823774F24}"/>
              </a:ext>
            </a:extLst>
          </p:cNvPr>
          <p:cNvSpPr/>
          <p:nvPr/>
        </p:nvSpPr>
        <p:spPr>
          <a:xfrm>
            <a:off x="5671400" y="3462931"/>
            <a:ext cx="1402767" cy="17805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0566D7-03C6-F059-C8F6-BE07B88B11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48233" y="1392164"/>
            <a:ext cx="6638968" cy="1673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35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16</a:t>
            </a:fld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DD8DD-9F1E-59A5-96F3-5244536006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753" y="3454165"/>
            <a:ext cx="3785714" cy="244239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1EE7EB-7805-9D6E-0ED3-E1D1DEC4D71B}"/>
              </a:ext>
            </a:extLst>
          </p:cNvPr>
          <p:cNvSpPr txBox="1"/>
          <p:nvPr/>
        </p:nvSpPr>
        <p:spPr>
          <a:xfrm>
            <a:off x="71753" y="961439"/>
            <a:ext cx="4382259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solidFill>
                  <a:srgbClr val="0070C0"/>
                </a:solidFill>
              </a:rPr>
              <a:t>解码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过程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——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Linear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&amp;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 err="1">
                <a:solidFill>
                  <a:srgbClr val="0070C0"/>
                </a:solidFill>
                <a:effectLst/>
              </a:rPr>
              <a:t>Softmax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A909BB-4577-DCDC-DA4B-7FC9A7A903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4041" y="1419907"/>
            <a:ext cx="7772400" cy="2238987"/>
          </a:xfrm>
          <a:prstGeom prst="rect">
            <a:avLst/>
          </a:prstGeom>
        </p:spPr>
      </p:pic>
      <p:cxnSp>
        <p:nvCxnSpPr>
          <p:cNvPr id="6" name="直线箭头连接符 5">
            <a:extLst>
              <a:ext uri="{FF2B5EF4-FFF2-40B4-BE49-F238E27FC236}">
                <a16:creationId xmlns:a16="http://schemas.microsoft.com/office/drawing/2014/main" id="{8DADD041-4058-23C2-495A-06306CDF1B13}"/>
              </a:ext>
            </a:extLst>
          </p:cNvPr>
          <p:cNvCxnSpPr>
            <a:cxnSpLocks/>
          </p:cNvCxnSpPr>
          <p:nvPr/>
        </p:nvCxnSpPr>
        <p:spPr>
          <a:xfrm flipV="1">
            <a:off x="3522846" y="3658894"/>
            <a:ext cx="1780674" cy="1500247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6769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622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81587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81587" y="365482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参考资料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20432" y="6356350"/>
            <a:ext cx="2743200" cy="365125"/>
          </a:xfrm>
        </p:spPr>
        <p:txBody>
          <a:bodyPr/>
          <a:lstStyle/>
          <a:p>
            <a:fld id="{8B072E7F-FB13-4E5C-AA2E-76722510F6F9}" type="slidenum">
              <a:rPr lang="en-US" smtClean="0"/>
              <a:t>17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E1EE7EB-7805-9D6E-0ED3-E1D1DEC4D71B}"/>
              </a:ext>
            </a:extLst>
          </p:cNvPr>
          <p:cNvSpPr txBox="1"/>
          <p:nvPr/>
        </p:nvSpPr>
        <p:spPr>
          <a:xfrm>
            <a:off x="81585" y="1037550"/>
            <a:ext cx="6949832" cy="8803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hlinkClick r:id="rId4"/>
              </a:rPr>
              <a:t>Transformer</a:t>
            </a:r>
            <a:r>
              <a:rPr lang="zh-CN" altLang="en-US" dirty="0">
                <a:hlinkClick r:id="rId4"/>
              </a:rPr>
              <a:t>的</a:t>
            </a:r>
            <a:r>
              <a:rPr lang="en" altLang="zh-CN" dirty="0">
                <a:hlinkClick r:id="rId4"/>
              </a:rPr>
              <a:t>PyTorch</a:t>
            </a:r>
            <a:r>
              <a:rPr lang="zh-CN" altLang="en-US" dirty="0">
                <a:hlinkClick r:id="rId4"/>
              </a:rPr>
              <a:t>实现</a:t>
            </a:r>
            <a:r>
              <a:rPr lang="en-US" altLang="zh-CN" dirty="0">
                <a:hlinkClick r:id="rId4"/>
              </a:rPr>
              <a:t>_</a:t>
            </a:r>
            <a:r>
              <a:rPr lang="zh-CN" altLang="en-US" dirty="0">
                <a:hlinkClick r:id="rId4"/>
              </a:rPr>
              <a:t>哔哩哔哩</a:t>
            </a:r>
            <a:r>
              <a:rPr lang="en-US" altLang="zh-CN" dirty="0">
                <a:hlinkClick r:id="rId4"/>
              </a:rPr>
              <a:t>_</a:t>
            </a:r>
            <a:r>
              <a:rPr lang="en" altLang="zh-CN" dirty="0">
                <a:hlinkClick r:id="rId4"/>
              </a:rPr>
              <a:t>bilibili</a:t>
            </a:r>
            <a:endParaRPr lang="en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" altLang="zh-CN" dirty="0">
                <a:hlinkClick r:id="rId5"/>
              </a:rPr>
              <a:t>Transformer</a:t>
            </a:r>
            <a:r>
              <a:rPr lang="zh-CN" altLang="en-US" dirty="0">
                <a:hlinkClick r:id="rId5"/>
              </a:rPr>
              <a:t>的</a:t>
            </a:r>
            <a:r>
              <a:rPr lang="en" altLang="zh-CN" dirty="0">
                <a:hlinkClick r:id="rId5"/>
              </a:rPr>
              <a:t>PyTorch</a:t>
            </a:r>
            <a:r>
              <a:rPr lang="zh-CN" altLang="en-US" dirty="0">
                <a:hlinkClick r:id="rId5"/>
              </a:rPr>
              <a:t>实现 </a:t>
            </a:r>
            <a:r>
              <a:rPr lang="en-US" altLang="zh-CN" dirty="0">
                <a:hlinkClick r:id="rId5"/>
              </a:rPr>
              <a:t>- </a:t>
            </a:r>
            <a:r>
              <a:rPr lang="en" altLang="zh-CN" dirty="0">
                <a:hlinkClick r:id="rId5"/>
              </a:rPr>
              <a:t>mathor (wmathor.com)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8924568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30BABB6-792E-AB96-0E9C-D2A32FAF1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18</a:t>
            </a:fld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34814F0-D7FB-A246-8CBD-6F918A261419}"/>
              </a:ext>
            </a:extLst>
          </p:cNvPr>
          <p:cNvSpPr txBox="1"/>
          <p:nvPr/>
        </p:nvSpPr>
        <p:spPr>
          <a:xfrm>
            <a:off x="4534514" y="2644170"/>
            <a:ext cx="312297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9600" dirty="0"/>
              <a:t>Q</a:t>
            </a:r>
            <a:r>
              <a:rPr kumimoji="1" lang="zh-CN" altLang="en-US" sz="9600" dirty="0"/>
              <a:t> </a:t>
            </a:r>
            <a:r>
              <a:rPr kumimoji="1" lang="en-US" altLang="zh-CN" sz="9600" dirty="0"/>
              <a:t>&amp;</a:t>
            </a:r>
            <a:r>
              <a:rPr kumimoji="1" lang="zh-CN" altLang="en-US" sz="9600" dirty="0"/>
              <a:t> </a:t>
            </a:r>
            <a:r>
              <a:rPr kumimoji="1" lang="en-US" altLang="zh-CN" sz="9600" dirty="0"/>
              <a:t>A</a:t>
            </a:r>
            <a:endParaRPr kumimoji="1"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41756695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>
            <a:extLst>
              <a:ext uri="{FF2B5EF4-FFF2-40B4-BE49-F238E27FC236}">
                <a16:creationId xmlns:a16="http://schemas.microsoft.com/office/drawing/2014/main" id="{3E279486-6C96-469E-9ADC-F33C3ECDE5D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23006" y="1406030"/>
            <a:ext cx="3322534" cy="4856010"/>
          </a:xfrm>
          <a:prstGeom prst="rect">
            <a:avLst/>
          </a:prstGeom>
          <a:effectLst/>
        </p:spPr>
      </p:pic>
      <p:pic>
        <p:nvPicPr>
          <p:cNvPr id="3" name="图片 2" descr="t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29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架构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7045" y="6356350"/>
            <a:ext cx="2743200" cy="365125"/>
          </a:xfrm>
        </p:spPr>
        <p:txBody>
          <a:bodyPr/>
          <a:lstStyle/>
          <a:p>
            <a:fld id="{8B072E7F-FB13-4E5C-AA2E-76722510F6F9}" type="slidenum">
              <a:rPr lang="en-US" smtClean="0"/>
              <a:t>2</a:t>
            </a:fld>
            <a:endParaRPr lang="en-US" dirty="0"/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4854D304-D97D-AC93-49BC-8B19D1F605CD}"/>
              </a:ext>
            </a:extLst>
          </p:cNvPr>
          <p:cNvSpPr txBox="1"/>
          <p:nvPr/>
        </p:nvSpPr>
        <p:spPr>
          <a:xfrm>
            <a:off x="177063" y="1040552"/>
            <a:ext cx="4062428" cy="48560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0070C0"/>
                </a:solidFill>
                <a:effectLst/>
              </a:rPr>
              <a:t>编码器</a:t>
            </a:r>
            <a:endParaRPr lang="en-US" altLang="zh-CN" sz="1600" b="1" dirty="0">
              <a:solidFill>
                <a:srgbClr val="0070C0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</a:rPr>
              <a:t>由</a:t>
            </a:r>
            <a:r>
              <a:rPr lang="en-US" altLang="zh-CN" sz="1600" dirty="0">
                <a:effectLst/>
              </a:rPr>
              <a:t>N</a:t>
            </a:r>
            <a:r>
              <a:rPr lang="zh-CN" altLang="en-US" sz="1600" dirty="0">
                <a:effectLst/>
              </a:rPr>
              <a:t>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堆叠而成；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</a:rPr>
              <a:t>每个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有两层：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</a:rPr>
              <a:t>Multi-Head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Attention (Self-Attention)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</a:rPr>
              <a:t>Feed Forward 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>
                <a:effectLst/>
              </a:rPr>
              <a:t>1</a:t>
            </a:r>
            <a:r>
              <a:rPr lang="zh-CN" altLang="en-US" sz="1600" dirty="0">
                <a:effectLst/>
              </a:rPr>
              <a:t>～</a:t>
            </a: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>
                <a:effectLst/>
              </a:rPr>
              <a:t>N-1</a:t>
            </a:r>
            <a:r>
              <a:rPr lang="zh-CN" altLang="en-US" sz="1600" dirty="0">
                <a:effectLst/>
              </a:rPr>
              <a:t>的输出：输入到下个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/>
              <a:t>N</a:t>
            </a:r>
            <a:r>
              <a:rPr lang="zh-CN" altLang="en-US" sz="1600" dirty="0">
                <a:effectLst/>
              </a:rPr>
              <a:t>的输出：输入到解码器的各层中。</a:t>
            </a:r>
            <a:endParaRPr kumimoji="1" lang="zh-CN" altLang="en-US" sz="1600" dirty="0"/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81B16F9A-B243-5A62-9BF5-08419D7A18F5}"/>
              </a:ext>
            </a:extLst>
          </p:cNvPr>
          <p:cNvSpPr txBox="1"/>
          <p:nvPr/>
        </p:nvSpPr>
        <p:spPr>
          <a:xfrm>
            <a:off x="7445540" y="1031926"/>
            <a:ext cx="4746460" cy="55946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600" b="1" dirty="0">
                <a:solidFill>
                  <a:srgbClr val="0070C0"/>
                </a:solidFill>
              </a:rPr>
              <a:t>解</a:t>
            </a:r>
            <a:r>
              <a:rPr lang="zh-CN" altLang="en-US" sz="1600" b="1" dirty="0">
                <a:solidFill>
                  <a:srgbClr val="0070C0"/>
                </a:solidFill>
                <a:effectLst/>
              </a:rPr>
              <a:t>码器</a:t>
            </a:r>
            <a:endParaRPr lang="en-US" altLang="zh-CN" sz="1600" b="1" dirty="0">
              <a:solidFill>
                <a:srgbClr val="0070C0"/>
              </a:solidFill>
              <a:effectLst/>
            </a:endParaRPr>
          </a:p>
          <a:p>
            <a:pPr algn="ctr">
              <a:lnSpc>
                <a:spcPct val="150000"/>
              </a:lnSpc>
            </a:pP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</a:rPr>
              <a:t>由</a:t>
            </a:r>
            <a:r>
              <a:rPr lang="en-US" altLang="zh-CN" sz="1600" dirty="0">
                <a:effectLst/>
              </a:rPr>
              <a:t>N</a:t>
            </a:r>
            <a:r>
              <a:rPr lang="zh-CN" altLang="en-US" sz="1600" dirty="0">
                <a:effectLst/>
              </a:rPr>
              <a:t>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堆叠而成；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effectLst/>
              </a:rPr>
              <a:t>每个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有三层：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/>
              <a:t>Masked</a:t>
            </a:r>
            <a:r>
              <a:rPr lang="zh-CN" altLang="en-US" sz="1600" dirty="0"/>
              <a:t> </a:t>
            </a:r>
            <a:r>
              <a:rPr lang="en-US" altLang="zh-CN" sz="1600" dirty="0">
                <a:effectLst/>
              </a:rPr>
              <a:t>Multi-Head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Attention (Self-Attention)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</a:rPr>
              <a:t>Multi-Head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Attention (Co-Attention)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742950" lvl="1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</a:rPr>
              <a:t>Feed Forward </a:t>
            </a:r>
          </a:p>
          <a:p>
            <a:pPr lvl="1" algn="just">
              <a:lnSpc>
                <a:spcPct val="150000"/>
              </a:lnSpc>
            </a:pPr>
            <a:r>
              <a:rPr lang="zh-CN" altLang="en-US" sz="1600" dirty="0">
                <a:effectLst/>
              </a:rPr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Add (Residual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Connection)</a:t>
            </a:r>
            <a:r>
              <a:rPr lang="zh-CN" altLang="en-US" sz="1600" dirty="0">
                <a:effectLst/>
              </a:rPr>
              <a:t> </a:t>
            </a:r>
            <a:endParaRPr lang="en-US" altLang="zh-CN" sz="1600" dirty="0">
              <a:effectLst/>
            </a:endParaRPr>
          </a:p>
          <a:p>
            <a:pPr lvl="1" algn="just">
              <a:lnSpc>
                <a:spcPct val="150000"/>
              </a:lnSpc>
            </a:pPr>
            <a:r>
              <a:rPr lang="zh-CN" altLang="en-US" sz="1600" dirty="0"/>
              <a:t>     </a:t>
            </a:r>
            <a:r>
              <a:rPr lang="en-US" altLang="zh-CN" sz="1600" dirty="0">
                <a:effectLst/>
              </a:rPr>
              <a:t>+</a:t>
            </a:r>
            <a:r>
              <a:rPr lang="zh-CN" altLang="en-US" sz="1600" dirty="0">
                <a:effectLst/>
              </a:rPr>
              <a:t> </a:t>
            </a:r>
            <a:r>
              <a:rPr lang="en-US" altLang="zh-CN" sz="1600" dirty="0">
                <a:effectLst/>
              </a:rPr>
              <a:t>Norm (</a:t>
            </a:r>
            <a:r>
              <a:rPr lang="en-US" altLang="zh-CN" sz="1600" dirty="0" err="1">
                <a:effectLst/>
              </a:rPr>
              <a:t>LayerNorm</a:t>
            </a:r>
            <a:r>
              <a:rPr lang="en-US" altLang="zh-CN" sz="1600" dirty="0">
                <a:effectLst/>
              </a:rPr>
              <a:t>)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/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>
                <a:effectLst/>
              </a:rPr>
              <a:t>1</a:t>
            </a:r>
            <a:r>
              <a:rPr lang="zh-CN" altLang="en-US" sz="1600" dirty="0">
                <a:effectLst/>
              </a:rPr>
              <a:t>～</a:t>
            </a: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>
                <a:effectLst/>
              </a:rPr>
              <a:t>N-1</a:t>
            </a:r>
            <a:r>
              <a:rPr lang="zh-CN" altLang="en-US" sz="1600" dirty="0">
                <a:effectLst/>
              </a:rPr>
              <a:t>的输出：输入到下个</a:t>
            </a:r>
            <a:r>
              <a:rPr lang="en-US" altLang="zh-CN" sz="1600" dirty="0">
                <a:effectLst/>
              </a:rPr>
              <a:t>Block</a:t>
            </a:r>
            <a:r>
              <a:rPr lang="zh-CN" altLang="en-US" sz="1600" dirty="0">
                <a:effectLst/>
              </a:rPr>
              <a:t>；</a:t>
            </a:r>
            <a:endParaRPr lang="en-US" altLang="zh-CN" sz="1600" dirty="0">
              <a:effectLst/>
            </a:endParaRPr>
          </a:p>
          <a:p>
            <a:pPr marL="285750" indent="-28575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 dirty="0">
                <a:effectLst/>
              </a:rPr>
              <a:t>Block</a:t>
            </a:r>
            <a:r>
              <a:rPr lang="en-US" altLang="zh-CN" sz="1600" baseline="-25000" dirty="0"/>
              <a:t>N</a:t>
            </a:r>
            <a:r>
              <a:rPr lang="zh-CN" altLang="en-US" sz="1600" dirty="0">
                <a:effectLst/>
              </a:rPr>
              <a:t>的输出：输入到后续的</a:t>
            </a:r>
            <a:r>
              <a:rPr lang="en-US" altLang="zh-CN" sz="1600" dirty="0">
                <a:effectLst/>
              </a:rPr>
              <a:t>Linear</a:t>
            </a:r>
            <a:r>
              <a:rPr lang="zh-CN" altLang="en-US" sz="1600" dirty="0">
                <a:effectLst/>
              </a:rPr>
              <a:t>层中。</a:t>
            </a:r>
            <a:endParaRPr kumimoji="1" lang="zh-CN" altLang="en-US" sz="1600" dirty="0"/>
          </a:p>
        </p:txBody>
      </p:sp>
      <p:sp>
        <p:nvSpPr>
          <p:cNvPr id="79" name="矩形 78">
            <a:extLst>
              <a:ext uri="{FF2B5EF4-FFF2-40B4-BE49-F238E27FC236}">
                <a16:creationId xmlns:a16="http://schemas.microsoft.com/office/drawing/2014/main" id="{3BAD5F35-3330-41B7-6FE8-FBD7680E33DF}"/>
              </a:ext>
            </a:extLst>
          </p:cNvPr>
          <p:cNvSpPr/>
          <p:nvPr/>
        </p:nvSpPr>
        <p:spPr>
          <a:xfrm>
            <a:off x="4123006" y="4925290"/>
            <a:ext cx="3322533" cy="384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0" name="矩形 79">
            <a:extLst>
              <a:ext uri="{FF2B5EF4-FFF2-40B4-BE49-F238E27FC236}">
                <a16:creationId xmlns:a16="http://schemas.microsoft.com/office/drawing/2014/main" id="{6DD867FE-73F3-410D-1E05-27F4366DA98B}"/>
              </a:ext>
            </a:extLst>
          </p:cNvPr>
          <p:cNvSpPr/>
          <p:nvPr/>
        </p:nvSpPr>
        <p:spPr>
          <a:xfrm>
            <a:off x="5981178" y="3680374"/>
            <a:ext cx="764088" cy="3015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1" name="矩形 80">
            <a:extLst>
              <a:ext uri="{FF2B5EF4-FFF2-40B4-BE49-F238E27FC236}">
                <a16:creationId xmlns:a16="http://schemas.microsoft.com/office/drawing/2014/main" id="{D0FD044E-BB67-29CC-0A6C-25716928D288}"/>
              </a:ext>
            </a:extLst>
          </p:cNvPr>
          <p:cNvSpPr/>
          <p:nvPr/>
        </p:nvSpPr>
        <p:spPr>
          <a:xfrm>
            <a:off x="5917956" y="1828609"/>
            <a:ext cx="877414" cy="58891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FD10A5D6-9B28-BFD0-B7A7-9677FB770FCB}"/>
              </a:ext>
            </a:extLst>
          </p:cNvPr>
          <p:cNvSpPr/>
          <p:nvPr/>
        </p:nvSpPr>
        <p:spPr>
          <a:xfrm>
            <a:off x="4717657" y="3279269"/>
            <a:ext cx="898216" cy="2061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632451EB-ACC9-FAC3-25CF-C013B1D1B34E}"/>
              </a:ext>
            </a:extLst>
          </p:cNvPr>
          <p:cNvSpPr/>
          <p:nvPr/>
        </p:nvSpPr>
        <p:spPr>
          <a:xfrm>
            <a:off x="4738439" y="5306288"/>
            <a:ext cx="2077713" cy="38446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832767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2951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架构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77045" y="6356350"/>
            <a:ext cx="2743200" cy="365125"/>
          </a:xfrm>
        </p:spPr>
        <p:txBody>
          <a:bodyPr/>
          <a:lstStyle/>
          <a:p>
            <a:fld id="{8B072E7F-FB13-4E5C-AA2E-76722510F6F9}" type="slidenum">
              <a:rPr lang="en-US" smtClean="0"/>
              <a:t>3</a:t>
            </a:fld>
            <a:endParaRPr lang="en-US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DB18E7-D6EF-CC7F-D9C8-E553ACE78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928" y="1070677"/>
            <a:ext cx="3804526" cy="557954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09F2B9C-7408-3686-76F9-AAC4197F8A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6351" y="2158853"/>
            <a:ext cx="7772400" cy="3403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852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4</a:t>
            </a:fld>
            <a:endParaRPr 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584149F-7842-BA5B-57B8-D77DE10861E3}"/>
              </a:ext>
            </a:extLst>
          </p:cNvPr>
          <p:cNvSpPr txBox="1"/>
          <p:nvPr/>
        </p:nvSpPr>
        <p:spPr>
          <a:xfrm>
            <a:off x="71754" y="961439"/>
            <a:ext cx="4063828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FB4E84B4-ACA4-CD05-D4A0-8E65A39E2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1987" y="1731851"/>
            <a:ext cx="7711530" cy="4381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E11A4E4-9D52-4519-2990-6DD58B9FD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0120" y="5613343"/>
            <a:ext cx="3253374" cy="28321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021642B-657E-78ED-F619-337AD7CFC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5339" y="4478303"/>
            <a:ext cx="2442936" cy="78551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72FC2E6-BF0E-3B54-43C5-E84A662EA33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332" y="3716599"/>
            <a:ext cx="2266950" cy="41217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C67C06F-1BD5-6781-4A35-8F985C44C6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120" y="3035625"/>
            <a:ext cx="3253375" cy="33144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6DD115-3503-DC7D-90C1-8F386CC9E04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8569" y="2195745"/>
            <a:ext cx="2316476" cy="49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46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68F78ACC-A4C4-9BEF-3F86-ABB5FBB584B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262"/>
          <a:stretch/>
        </p:blipFill>
        <p:spPr>
          <a:xfrm>
            <a:off x="5062449" y="2633944"/>
            <a:ext cx="6673735" cy="905160"/>
          </a:xfrm>
          <a:prstGeom prst="rect">
            <a:avLst/>
          </a:prstGeom>
        </p:spPr>
      </p:pic>
      <p:pic>
        <p:nvPicPr>
          <p:cNvPr id="3" name="图片 2" descr="tim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5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49D8B86-5A58-6EE4-CB4E-C94FE7FDB76E}"/>
              </a:ext>
            </a:extLst>
          </p:cNvPr>
          <p:cNvSpPr txBox="1"/>
          <p:nvPr/>
        </p:nvSpPr>
        <p:spPr>
          <a:xfrm>
            <a:off x="71754" y="961439"/>
            <a:ext cx="1871345" cy="46487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dirty="0">
                <a:solidFill>
                  <a:srgbClr val="0070C0"/>
                </a:solidFill>
                <a:effectLst/>
              </a:rPr>
              <a:t>Word</a:t>
            </a:r>
            <a:r>
              <a:rPr lang="zh-CN" altLang="en-US" b="1" dirty="0">
                <a:solidFill>
                  <a:srgbClr val="0070C0"/>
                </a:solidFill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Embedding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B9F1EC6A-4DB7-1094-CBBB-46F0A1420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" y="2476585"/>
            <a:ext cx="4460198" cy="28608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017E8751-3A7C-4E52-03BB-D47663110917}"/>
              </a:ext>
            </a:extLst>
          </p:cNvPr>
          <p:cNvSpPr/>
          <p:nvPr/>
        </p:nvSpPr>
        <p:spPr>
          <a:xfrm>
            <a:off x="147954" y="2476585"/>
            <a:ext cx="4357740" cy="2259491"/>
          </a:xfrm>
          <a:prstGeom prst="rect">
            <a:avLst/>
          </a:prstGeom>
          <a:solidFill>
            <a:schemeClr val="accent3">
              <a:lumMod val="20000"/>
              <a:lumOff val="80000"/>
              <a:alpha val="35000"/>
            </a:schemeClr>
          </a:solidFill>
          <a:ln w="28575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6430B57-3D61-F12D-6DCB-2D424990891A}"/>
              </a:ext>
            </a:extLst>
          </p:cNvPr>
          <p:cNvSpPr/>
          <p:nvPr/>
        </p:nvSpPr>
        <p:spPr>
          <a:xfrm>
            <a:off x="71754" y="4822126"/>
            <a:ext cx="4460198" cy="51534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59370DF-2C8D-2214-30F4-E1BBE2D137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172"/>
          <a:stretch/>
        </p:blipFill>
        <p:spPr>
          <a:xfrm>
            <a:off x="5062450" y="4219148"/>
            <a:ext cx="6673735" cy="103385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4E0C216-135D-EC5A-0668-BEDBC10D04B3}"/>
              </a:ext>
            </a:extLst>
          </p:cNvPr>
          <p:cNvSpPr/>
          <p:nvPr/>
        </p:nvSpPr>
        <p:spPr>
          <a:xfrm>
            <a:off x="5543550" y="3086524"/>
            <a:ext cx="3067050" cy="1294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4F36F10-0D7F-A986-305D-E27D5DB37060}"/>
              </a:ext>
            </a:extLst>
          </p:cNvPr>
          <p:cNvSpPr/>
          <p:nvPr/>
        </p:nvSpPr>
        <p:spPr>
          <a:xfrm>
            <a:off x="5543550" y="4737912"/>
            <a:ext cx="3067050" cy="12948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89268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6</a:t>
            </a:fld>
            <a:endParaRPr 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ED16BEC-2DFF-CFEA-D018-6CC72E64ADFE}"/>
              </a:ext>
            </a:extLst>
          </p:cNvPr>
          <p:cNvSpPr txBox="1"/>
          <p:nvPr/>
        </p:nvSpPr>
        <p:spPr>
          <a:xfrm>
            <a:off x="71754" y="961439"/>
            <a:ext cx="4063828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位置编码（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Positional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Encoding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）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9012F9A-749E-F57C-80C3-A2F3AA6BA5CF}"/>
              </a:ext>
            </a:extLst>
          </p:cNvPr>
          <p:cNvGrpSpPr/>
          <p:nvPr/>
        </p:nvGrpSpPr>
        <p:grpSpPr>
          <a:xfrm>
            <a:off x="71754" y="1499624"/>
            <a:ext cx="4717515" cy="2900151"/>
            <a:chOff x="71754" y="2320806"/>
            <a:chExt cx="4717515" cy="2900151"/>
          </a:xfrm>
        </p:grpSpPr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4725DF4D-CE73-549C-CC2E-7B5F6C207C08}"/>
                </a:ext>
              </a:extLst>
            </p:cNvPr>
            <p:cNvGrpSpPr/>
            <p:nvPr/>
          </p:nvGrpSpPr>
          <p:grpSpPr>
            <a:xfrm>
              <a:off x="71754" y="2320806"/>
              <a:ext cx="4717515" cy="2900151"/>
              <a:chOff x="4135582" y="1774881"/>
              <a:chExt cx="7349544" cy="4518223"/>
            </a:xfrm>
          </p:grpSpPr>
          <p:pic>
            <p:nvPicPr>
              <p:cNvPr id="15364" name="Picture 4">
                <a:extLst>
                  <a:ext uri="{FF2B5EF4-FFF2-40B4-BE49-F238E27FC236}">
                    <a16:creationId xmlns:a16="http://schemas.microsoft.com/office/drawing/2014/main" id="{46691188-6FF9-C41A-7554-1886678231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5582" y="2240328"/>
                <a:ext cx="7349544" cy="405277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161D3BE5-3B91-C90C-576C-91C727915ECF}"/>
                  </a:ext>
                </a:extLst>
              </p:cNvPr>
              <p:cNvSpPr/>
              <p:nvPr/>
            </p:nvSpPr>
            <p:spPr>
              <a:xfrm>
                <a:off x="9880424" y="2333767"/>
                <a:ext cx="479545" cy="5459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4BB12D3C-25A9-0550-C10B-C5ABB7C84342}"/>
                  </a:ext>
                </a:extLst>
              </p:cNvPr>
              <p:cNvSpPr/>
              <p:nvPr/>
            </p:nvSpPr>
            <p:spPr>
              <a:xfrm>
                <a:off x="9882094" y="3266096"/>
                <a:ext cx="479545" cy="5459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  <p:cxnSp>
            <p:nvCxnSpPr>
              <p:cNvPr id="15" name="直线箭头连接符 14">
                <a:extLst>
                  <a:ext uri="{FF2B5EF4-FFF2-40B4-BE49-F238E27FC236}">
                    <a16:creationId xmlns:a16="http://schemas.microsoft.com/office/drawing/2014/main" id="{AAF5AB46-BC1B-701C-E68C-51A182AC975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9104" y="1774881"/>
                <a:ext cx="479545" cy="831841"/>
              </a:xfrm>
              <a:prstGeom prst="straightConnector1">
                <a:avLst/>
              </a:prstGeom>
              <a:ln w="28575">
                <a:solidFill>
                  <a:srgbClr val="5358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线箭头连接符 18">
                <a:extLst>
                  <a:ext uri="{FF2B5EF4-FFF2-40B4-BE49-F238E27FC236}">
                    <a16:creationId xmlns:a16="http://schemas.microsoft.com/office/drawing/2014/main" id="{8D1D6325-E62B-5BF3-1009-DC3C82A2272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879103" y="1774881"/>
                <a:ext cx="479546" cy="1764170"/>
              </a:xfrm>
              <a:prstGeom prst="straightConnector1">
                <a:avLst/>
              </a:prstGeom>
              <a:ln w="28575">
                <a:solidFill>
                  <a:srgbClr val="5358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AA1168A-D079-F747-4E90-814A548BA877}"/>
                  </a:ext>
                </a:extLst>
              </p:cNvPr>
              <p:cNvSpPr/>
              <p:nvPr/>
            </p:nvSpPr>
            <p:spPr>
              <a:xfrm>
                <a:off x="9742427" y="1778859"/>
                <a:ext cx="479545" cy="54591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/>
              </a:p>
            </p:txBody>
          </p:sp>
        </p:grpSp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08C7EB6-ACFB-246E-2766-82B2525B30FD}"/>
                </a:ext>
              </a:extLst>
            </p:cNvPr>
            <p:cNvSpPr/>
            <p:nvPr/>
          </p:nvSpPr>
          <p:spPr>
            <a:xfrm>
              <a:off x="152400" y="4409872"/>
              <a:ext cx="3181350" cy="188068"/>
            </a:xfrm>
            <a:prstGeom prst="rect">
              <a:avLst/>
            </a:prstGeom>
            <a:noFill/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C8B1315-63CB-7801-B349-BE78B90B80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0049" y="2644963"/>
            <a:ext cx="6261101" cy="30563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491D9D-349B-9F3D-68EA-5CFBD37EB15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47907" y="1426887"/>
            <a:ext cx="3059719" cy="52661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00B77C-DD62-7D3D-AA50-6D4E2B290718}"/>
                  </a:ext>
                </a:extLst>
              </p:cNvPr>
              <p:cNvSpPr txBox="1"/>
              <p:nvPr/>
            </p:nvSpPr>
            <p:spPr>
              <a:xfrm>
                <a:off x="8678123" y="1364859"/>
                <a:ext cx="2675677" cy="6250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000" dirty="0"/>
                  <a:t>pos</a:t>
                </a:r>
                <a:r>
                  <a:rPr kumimoji="1" lang="zh-CN" altLang="en-US" sz="10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[0,</m:t>
                    </m:r>
                    <m:r>
                      <m:rPr>
                        <m:nor/>
                      </m:rPr>
                      <a:rPr lang="en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 </m:t>
                    </m:r>
                    <m:r>
                      <m:rPr>
                        <m:nor/>
                      </m:rPr>
                      <a:rPr lang="en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max</m:t>
                    </m:r>
                    <m:r>
                      <m:rPr>
                        <m:nor/>
                      </m:rPr>
                      <a:rPr lang="en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_</m:t>
                    </m:r>
                    <m:r>
                      <m:rPr>
                        <m:nor/>
                      </m:rPr>
                      <a:rPr lang="en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sequence</m:t>
                    </m:r>
                    <m:r>
                      <m:rPr>
                        <m:nor/>
                      </m:rPr>
                      <a:rPr lang="en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_</m:t>
                    </m:r>
                    <m:r>
                      <m:rPr>
                        <m:nor/>
                      </m:rPr>
                      <a:rPr lang="en" altLang="zh-CN" sz="1000" dirty="0">
                        <a:solidFill>
                          <a:srgbClr val="4D4D4D"/>
                        </a:solidFill>
                        <a:latin typeface="KaTeX_Main"/>
                      </a:rPr>
                      <m:t>length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)</m:t>
                    </m:r>
                  </m:oMath>
                </a14:m>
                <a:endParaRPr lang="en-US" altLang="zh-CN" sz="1000" dirty="0">
                  <a:solidFill>
                    <a:srgbClr val="4D4D4D"/>
                  </a:solidFill>
                </a:endParaRPr>
              </a:p>
              <a:p>
                <a:endParaRPr kumimoji="1" lang="en-US" altLang="zh-CN" sz="1000" dirty="0"/>
              </a:p>
              <a:p>
                <a:r>
                  <a:rPr kumimoji="1" lang="en-US" altLang="zh-CN" sz="1000" dirty="0"/>
                  <a:t>i</a:t>
                </a:r>
                <a:r>
                  <a:rPr kumimoji="1" lang="zh-CN" altLang="en-US" sz="1000" dirty="0"/>
                  <a:t> </a:t>
                </a:r>
                <a14:m>
                  <m:oMath xmlns:m="http://schemas.openxmlformats.org/officeDocument/2006/math">
                    <m:r>
                      <a:rPr kumimoji="1" lang="zh-CN" altLang="en-US" sz="1000" i="1" smtClean="0">
                        <a:latin typeface="Cambria Math" panose="02040503050406030204" pitchFamily="18" charset="0"/>
                      </a:rPr>
                      <m:t>∈</m:t>
                    </m:r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[0,</m:t>
                    </m:r>
                    <m:r>
                      <m:rPr>
                        <m:nor/>
                      </m:rPr>
                      <a:rPr lang="zh-CN" altLang="en-US" sz="1000" b="0" i="0" dirty="0" smtClean="0">
                        <a:solidFill>
                          <a:srgbClr val="4D4D4D"/>
                        </a:solidFill>
                        <a:latin typeface="-apple-system"/>
                      </a:rPr>
                      <m:t> </m:t>
                    </m:r>
                    <m:f>
                      <m:fPr>
                        <m:ctrlPr>
                          <a:rPr lang="en-US" altLang="zh-CN" sz="1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000" b="0" i="1" dirty="0" smtClean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000" i="1" dirty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d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altLang="zh-CN" sz="1000" i="1" dirty="0">
                                <a:solidFill>
                                  <a:srgbClr val="4D4D4D"/>
                                </a:solidFill>
                                <a:latin typeface="Cambria Math" panose="02040503050406030204" pitchFamily="18" charset="0"/>
                              </a:rPr>
                              <m:t>model</m:t>
                            </m:r>
                          </m:sub>
                        </m:sSub>
                      </m:num>
                      <m:den>
                        <m:r>
                          <a:rPr lang="en-US" altLang="zh-CN" sz="1000" b="0" i="1" dirty="0" smtClean="0">
                            <a:solidFill>
                              <a:srgbClr val="4D4D4D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m:rPr>
                        <m:nor/>
                      </m:rPr>
                      <a:rPr lang="en-US" altLang="zh-CN" sz="1000" dirty="0">
                        <a:solidFill>
                          <a:srgbClr val="4D4D4D"/>
                        </a:solidFill>
                        <a:latin typeface="-apple-system"/>
                      </a:rPr>
                      <m:t>)</m:t>
                    </m:r>
                  </m:oMath>
                </a14:m>
                <a:endParaRPr kumimoji="1" lang="en-US" altLang="zh-CN" sz="10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1A00B77C-DD62-7D3D-AA50-6D4E2B2907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8123" y="1364859"/>
                <a:ext cx="2675677" cy="625043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FC0F3B-1C94-B30E-637E-97AD930F3CF9}"/>
                  </a:ext>
                </a:extLst>
              </p:cNvPr>
              <p:cNvSpPr txBox="1"/>
              <p:nvPr/>
            </p:nvSpPr>
            <p:spPr>
              <a:xfrm>
                <a:off x="10197737" y="1610196"/>
                <a:ext cx="1707831" cy="4026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000" b="0" i="0" smtClean="0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kumimoji="1" lang="en-US" altLang="zh-CN" sz="1000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kumimoji="1" lang="zh-CN" altLang="en-US" sz="100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kumimoji="1" lang="en-US" altLang="zh-CN" sz="1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den>
                      </m:f>
                      <m:r>
                        <a:rPr kumimoji="1" lang="en-US" altLang="zh-CN" sz="1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kumimoji="1" lang="en-US" altLang="zh-CN" sz="10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kumimoji="1" lang="zh-CN" altLang="en-US" sz="1000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kumimoji="1" lang="zh-CN" altLang="en-US" sz="1000" b="0" i="1" smtClean="0">
                          <a:latin typeface="Cambria Math" panose="02040503050406030204" pitchFamily="18" charset="0"/>
                        </a:rPr>
                        <m:t>∗</m:t>
                      </m:r>
                      <m:sSup>
                        <m:sSupPr>
                          <m:ctrlPr>
                            <a:rPr kumimoji="1" lang="en-US" altLang="zh-CN" sz="1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1" lang="en-US" altLang="zh-CN" sz="1000" b="0" i="1" smtClean="0">
                              <a:latin typeface="Cambria Math" panose="02040503050406030204" pitchFamily="18" charset="0"/>
                            </a:rPr>
                            <m:t>10000</m:t>
                          </m:r>
                        </m:e>
                        <m:sup>
                          <m:f>
                            <m:fPr>
                              <m:ctrlPr>
                                <a:rPr kumimoji="1" lang="en-US" altLang="zh-CN" sz="1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0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000" i="1">
                                  <a:latin typeface="Cambria Math" panose="02040503050406030204" pitchFamily="18" charset="0"/>
                                </a:rPr>
                                <m:t>i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kumimoji="1" lang="en-US" altLang="zh-CN" sz="1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kumimoji="1" lang="en-US" altLang="zh-CN" sz="1000" i="1"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kumimoji="1" lang="en-US" altLang="zh-CN" sz="1000" i="1">
                                      <a:latin typeface="Cambria Math" panose="02040503050406030204" pitchFamily="18" charset="0"/>
                                    </a:rPr>
                                    <m:t>model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kumimoji="1" lang="zh-CN" altLang="en-US" sz="10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D9FC0F3B-1C94-B30E-637E-97AD930F3C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7737" y="1610196"/>
                <a:ext cx="1707831" cy="402674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6" descr="png">
            <a:extLst>
              <a:ext uri="{FF2B5EF4-FFF2-40B4-BE49-F238E27FC236}">
                <a16:creationId xmlns:a16="http://schemas.microsoft.com/office/drawing/2014/main" id="{B05A2DDE-4691-84D8-FA39-7CAAF68BC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850" y="5033866"/>
            <a:ext cx="4199995" cy="1458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4F79DDA2-AC3C-43FC-053B-B25C8CEF4E8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51436" y="6109528"/>
            <a:ext cx="3253374" cy="28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59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7</a:t>
            </a:fld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BD33168B-A4D5-9E9F-50D5-25479FF8C6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985" y="2751889"/>
            <a:ext cx="4350266" cy="264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B890AF8-08AC-FE37-EEFD-139C2221ADC2}"/>
              </a:ext>
            </a:extLst>
          </p:cNvPr>
          <p:cNvSpPr txBox="1"/>
          <p:nvPr/>
        </p:nvSpPr>
        <p:spPr>
          <a:xfrm>
            <a:off x="71754" y="961439"/>
            <a:ext cx="2422968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</a:t>
            </a:r>
            <a:r>
              <a:rPr lang="zh-CN" altLang="en-US" b="1" dirty="0">
                <a:solidFill>
                  <a:srgbClr val="0070C0"/>
                </a:solidFill>
              </a:rPr>
              <a:t>（</a:t>
            </a:r>
            <a:r>
              <a:rPr lang="en-US" altLang="zh-CN" b="1" dirty="0">
                <a:solidFill>
                  <a:srgbClr val="0070C0"/>
                </a:solidFill>
              </a:rPr>
              <a:t>Encoder</a:t>
            </a:r>
            <a:r>
              <a:rPr lang="zh-CN" altLang="en-US" b="1" dirty="0">
                <a:solidFill>
                  <a:srgbClr val="0070C0"/>
                </a:solidFill>
              </a:rPr>
              <a:t>）</a:t>
            </a:r>
            <a:endParaRPr lang="en-US" altLang="zh-CN" sz="1800" b="1" dirty="0">
              <a:solidFill>
                <a:srgbClr val="0070C0"/>
              </a:solidFill>
              <a:effectLst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C70D8A-3589-A59D-1A9E-8D34F5B8914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33538" y="1305600"/>
            <a:ext cx="6647477" cy="297049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C95792B-80F1-4E6B-FE07-E436EC609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33538" y="4422796"/>
            <a:ext cx="6647477" cy="1933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75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8</a:t>
            </a:fld>
            <a:endParaRPr 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B890AF8-08AC-FE37-EEFD-139C2221ADC2}"/>
              </a:ext>
            </a:extLst>
          </p:cNvPr>
          <p:cNvSpPr txBox="1"/>
          <p:nvPr/>
        </p:nvSpPr>
        <p:spPr>
          <a:xfrm>
            <a:off x="71754" y="961439"/>
            <a:ext cx="6024246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——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 </a:t>
            </a:r>
            <a:r>
              <a:rPr lang="en" altLang="zh-CN" sz="1800" b="1" dirty="0">
                <a:solidFill>
                  <a:srgbClr val="0070C0"/>
                </a:solidFill>
                <a:effectLst/>
              </a:rPr>
              <a:t>Padding </a:t>
            </a:r>
            <a:r>
              <a:rPr lang="zh-CN" altLang="en-US" sz="1800" b="1" dirty="0">
                <a:solidFill>
                  <a:srgbClr val="0070C0"/>
                </a:solidFill>
                <a:effectLst/>
              </a:rPr>
              <a:t>操作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 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5222F0-6CF5-C465-8AEE-97F4C45E59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4873"/>
          <a:stretch/>
        </p:blipFill>
        <p:spPr>
          <a:xfrm>
            <a:off x="5864087" y="4270352"/>
            <a:ext cx="5916928" cy="1942584"/>
          </a:xfrm>
          <a:prstGeom prst="rect">
            <a:avLst/>
          </a:prstGeom>
        </p:spPr>
      </p:pic>
      <p:pic>
        <p:nvPicPr>
          <p:cNvPr id="5156" name="图片 5155">
            <a:extLst>
              <a:ext uri="{FF2B5EF4-FFF2-40B4-BE49-F238E27FC236}">
                <a16:creationId xmlns:a16="http://schemas.microsoft.com/office/drawing/2014/main" id="{3BADF373-6D3F-20A8-A67A-F4419BDCD6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087" y="1436826"/>
            <a:ext cx="5916928" cy="2644037"/>
          </a:xfrm>
          <a:prstGeom prst="rect">
            <a:avLst/>
          </a:prstGeom>
        </p:spPr>
      </p:pic>
      <p:sp>
        <p:nvSpPr>
          <p:cNvPr id="5157" name="文本框 5156">
            <a:extLst>
              <a:ext uri="{FF2B5EF4-FFF2-40B4-BE49-F238E27FC236}">
                <a16:creationId xmlns:a16="http://schemas.microsoft.com/office/drawing/2014/main" id="{6651BC9C-019D-EEEB-5A9D-C2709543ADC3}"/>
              </a:ext>
            </a:extLst>
          </p:cNvPr>
          <p:cNvSpPr txBox="1"/>
          <p:nvPr/>
        </p:nvSpPr>
        <p:spPr>
          <a:xfrm>
            <a:off x="228600" y="1847625"/>
            <a:ext cx="18325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400" dirty="0"/>
              <a:t>：</a:t>
            </a:r>
            <a:r>
              <a:rPr kumimoji="1" lang="en-US" altLang="zh-CN" sz="1400" u="sng" dirty="0"/>
              <a:t>Thinking</a:t>
            </a:r>
            <a:r>
              <a:rPr kumimoji="1" lang="zh-CN" altLang="en-US" sz="1400" u="sng" dirty="0"/>
              <a:t> </a:t>
            </a:r>
            <a:r>
              <a:rPr kumimoji="1" lang="en-US" altLang="zh-CN" sz="1400" u="sng" dirty="0"/>
              <a:t>Machines</a:t>
            </a:r>
          </a:p>
        </p:txBody>
      </p:sp>
      <p:cxnSp>
        <p:nvCxnSpPr>
          <p:cNvPr id="5158" name="直线箭头连接符 5157">
            <a:extLst>
              <a:ext uri="{FF2B5EF4-FFF2-40B4-BE49-F238E27FC236}">
                <a16:creationId xmlns:a16="http://schemas.microsoft.com/office/drawing/2014/main" id="{1646C2B1-30FC-DE64-0715-1378F5027402}"/>
              </a:ext>
            </a:extLst>
          </p:cNvPr>
          <p:cNvCxnSpPr>
            <a:cxnSpLocks/>
          </p:cNvCxnSpPr>
          <p:nvPr/>
        </p:nvCxnSpPr>
        <p:spPr>
          <a:xfrm>
            <a:off x="2602614" y="2708005"/>
            <a:ext cx="0" cy="641387"/>
          </a:xfrm>
          <a:prstGeom prst="straightConnector1">
            <a:avLst/>
          </a:prstGeom>
          <a:ln w="57150">
            <a:solidFill>
              <a:schemeClr val="accent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59" name="文本框 5158">
            <a:extLst>
              <a:ext uri="{FF2B5EF4-FFF2-40B4-BE49-F238E27FC236}">
                <a16:creationId xmlns:a16="http://schemas.microsoft.com/office/drawing/2014/main" id="{738C3D94-624B-F16C-CDA8-D021F50A7D5B}"/>
              </a:ext>
            </a:extLst>
          </p:cNvPr>
          <p:cNvSpPr txBox="1"/>
          <p:nvPr/>
        </p:nvSpPr>
        <p:spPr>
          <a:xfrm>
            <a:off x="2660172" y="2817938"/>
            <a:ext cx="11968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zh-CN" sz="1400" b="1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Actually…</a:t>
            </a:r>
          </a:p>
        </p:txBody>
      </p:sp>
      <p:sp>
        <p:nvSpPr>
          <p:cNvPr id="5160" name="文本框 5159">
            <a:extLst>
              <a:ext uri="{FF2B5EF4-FFF2-40B4-BE49-F238E27FC236}">
                <a16:creationId xmlns:a16="http://schemas.microsoft.com/office/drawing/2014/main" id="{F336BFBF-94D5-A2E5-5002-710E4E0FA9F5}"/>
              </a:ext>
            </a:extLst>
          </p:cNvPr>
          <p:cNvSpPr txBox="1"/>
          <p:nvPr/>
        </p:nvSpPr>
        <p:spPr>
          <a:xfrm>
            <a:off x="228600" y="3377368"/>
            <a:ext cx="397512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400" dirty="0"/>
              <a:t>：</a:t>
            </a:r>
            <a:r>
              <a:rPr kumimoji="1" lang="en-US" altLang="zh-CN" sz="1400" u="sng" dirty="0"/>
              <a:t>Thinking</a:t>
            </a:r>
            <a:r>
              <a:rPr kumimoji="1" lang="zh-CN" altLang="en-US" sz="1400" u="sng" dirty="0"/>
              <a:t> </a:t>
            </a:r>
            <a:r>
              <a:rPr kumimoji="1" lang="en-US" altLang="zh-CN" sz="1400" u="sng" dirty="0"/>
              <a:t>Machines</a:t>
            </a:r>
            <a:r>
              <a:rPr kumimoji="1" lang="zh-CN" altLang="en-US" sz="1400" u="sng" dirty="0"/>
              <a:t>                              </a:t>
            </a:r>
            <a:r>
              <a:rPr kumimoji="1" lang="en-US" altLang="zh-CN" sz="1400" u="sng" dirty="0"/>
              <a:t> 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seq_len</a:t>
            </a:r>
            <a:r>
              <a:rPr kumimoji="1" lang="en-US" altLang="zh-CN" sz="1400" dirty="0"/>
              <a:t>: 2)</a:t>
            </a:r>
          </a:p>
          <a:p>
            <a:r>
              <a:rPr kumimoji="1" lang="zh-CN" altLang="en-US" sz="1400" dirty="0"/>
              <a:t>       </a:t>
            </a:r>
            <a:r>
              <a:rPr kumimoji="1" lang="en" altLang="zh-CN" sz="1400" u="sng" dirty="0"/>
              <a:t>A Tale of Two Cities</a:t>
            </a:r>
            <a:r>
              <a:rPr kumimoji="1" lang="zh-CN" altLang="en-US" sz="1400" u="sng" dirty="0"/>
              <a:t>                             </a:t>
            </a:r>
            <a:r>
              <a:rPr kumimoji="1" lang="en" altLang="zh-CN" sz="1400" u="sng" dirty="0"/>
              <a:t> 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seq_len</a:t>
            </a:r>
            <a:r>
              <a:rPr kumimoji="1" lang="en-US" altLang="zh-CN" sz="1400" dirty="0"/>
              <a:t>: 5)</a:t>
            </a:r>
            <a:endParaRPr kumimoji="1" lang="en" altLang="zh-CN" sz="1400" dirty="0"/>
          </a:p>
          <a:p>
            <a:r>
              <a:rPr kumimoji="1" lang="en" altLang="zh-CN" sz="1400" dirty="0"/>
              <a:t>       </a:t>
            </a:r>
            <a:r>
              <a:rPr kumimoji="1" lang="en-US" altLang="zh-CN" sz="1400" u="sng" dirty="0"/>
              <a:t>Science and Art </a:t>
            </a:r>
            <a:r>
              <a:rPr kumimoji="1" lang="zh-CN" altLang="en-US" sz="1400" u="sng" dirty="0"/>
              <a:t>                                    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seq_len</a:t>
            </a:r>
            <a:r>
              <a:rPr kumimoji="1" lang="en-US" altLang="zh-CN" sz="1400" dirty="0"/>
              <a:t>: 3)</a:t>
            </a:r>
          </a:p>
          <a:p>
            <a:r>
              <a:rPr kumimoji="1" lang="zh-CN" altLang="en-US" sz="1400" dirty="0"/>
              <a:t>       </a:t>
            </a:r>
            <a:r>
              <a:rPr kumimoji="1" lang="en" altLang="zh-CN" sz="1400" u="sng" dirty="0"/>
              <a:t>the Art of Motorcycle Maintenance</a:t>
            </a:r>
            <a:r>
              <a:rPr kumimoji="1" lang="en" altLang="zh-CN" sz="1400" dirty="0"/>
              <a:t> </a:t>
            </a:r>
            <a:r>
              <a:rPr kumimoji="1" lang="zh-CN" altLang="en-US" sz="1400" dirty="0"/>
              <a:t> </a:t>
            </a:r>
            <a:r>
              <a:rPr kumimoji="1" lang="en-US" altLang="zh-CN" sz="1400" dirty="0"/>
              <a:t>(</a:t>
            </a:r>
            <a:r>
              <a:rPr kumimoji="1" lang="en-US" altLang="zh-CN" sz="1400" dirty="0" err="1"/>
              <a:t>seq_len</a:t>
            </a:r>
            <a:r>
              <a:rPr kumimoji="1" lang="en-US" altLang="zh-CN" sz="1400" dirty="0"/>
              <a:t>: 5)</a:t>
            </a:r>
          </a:p>
        </p:txBody>
      </p:sp>
      <p:sp>
        <p:nvSpPr>
          <p:cNvPr id="5161" name="文本框 5160">
            <a:extLst>
              <a:ext uri="{FF2B5EF4-FFF2-40B4-BE49-F238E27FC236}">
                <a16:creationId xmlns:a16="http://schemas.microsoft.com/office/drawing/2014/main" id="{C8FC9CA7-8014-3933-D9DB-C9CC74E805E4}"/>
              </a:ext>
            </a:extLst>
          </p:cNvPr>
          <p:cNvSpPr txBox="1"/>
          <p:nvPr/>
        </p:nvSpPr>
        <p:spPr>
          <a:xfrm>
            <a:off x="228600" y="4531094"/>
            <a:ext cx="54168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4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400" b="1" dirty="0">
                <a:solidFill>
                  <a:srgbClr val="04CD0D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的维度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batch_size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 sz="1400" b="1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max_sequence_length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embedding_dimension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kumimoji="1" lang="zh-CN" altLang="en-US" sz="1400" dirty="0"/>
          </a:p>
        </p:txBody>
      </p:sp>
      <p:grpSp>
        <p:nvGrpSpPr>
          <p:cNvPr id="5162" name="组合 5161">
            <a:extLst>
              <a:ext uri="{FF2B5EF4-FFF2-40B4-BE49-F238E27FC236}">
                <a16:creationId xmlns:a16="http://schemas.microsoft.com/office/drawing/2014/main" id="{683F0B9D-A82A-E636-7158-DAA97464CBE2}"/>
              </a:ext>
            </a:extLst>
          </p:cNvPr>
          <p:cNvGrpSpPr/>
          <p:nvPr/>
        </p:nvGrpSpPr>
        <p:grpSpPr>
          <a:xfrm>
            <a:off x="2285573" y="5739477"/>
            <a:ext cx="1099645" cy="879716"/>
            <a:chOff x="772886" y="5252505"/>
            <a:chExt cx="1099645" cy="879716"/>
          </a:xfrm>
          <a:effectLst>
            <a:outerShdw blurRad="101600" dist="101600" dir="18600000" sx="102000" sy="102000" algn="bl" rotWithShape="0">
              <a:prstClr val="black">
                <a:alpha val="32000"/>
              </a:prstClr>
            </a:outerShdw>
          </a:effectLst>
        </p:grpSpPr>
        <p:sp>
          <p:nvSpPr>
            <p:cNvPr id="5163" name="矩形 5162">
              <a:extLst>
                <a:ext uri="{FF2B5EF4-FFF2-40B4-BE49-F238E27FC236}">
                  <a16:creationId xmlns:a16="http://schemas.microsoft.com/office/drawing/2014/main" id="{197B617E-57F3-F424-E35E-CFEE19F9FD2E}"/>
                </a:ext>
              </a:extLst>
            </p:cNvPr>
            <p:cNvSpPr/>
            <p:nvPr/>
          </p:nvSpPr>
          <p:spPr>
            <a:xfrm>
              <a:off x="772886" y="5252505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 dirty="0"/>
            </a:p>
          </p:txBody>
        </p:sp>
        <p:sp>
          <p:nvSpPr>
            <p:cNvPr id="5164" name="矩形 5163">
              <a:extLst>
                <a:ext uri="{FF2B5EF4-FFF2-40B4-BE49-F238E27FC236}">
                  <a16:creationId xmlns:a16="http://schemas.microsoft.com/office/drawing/2014/main" id="{6F30D5F8-C444-D249-00F1-8450ABF6B56E}"/>
                </a:ext>
              </a:extLst>
            </p:cNvPr>
            <p:cNvSpPr/>
            <p:nvPr/>
          </p:nvSpPr>
          <p:spPr>
            <a:xfrm>
              <a:off x="992815" y="5252505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5" name="矩形 5164">
              <a:extLst>
                <a:ext uri="{FF2B5EF4-FFF2-40B4-BE49-F238E27FC236}">
                  <a16:creationId xmlns:a16="http://schemas.microsoft.com/office/drawing/2014/main" id="{25C23846-DCBA-ED9E-BD4E-0FF48E10E4CC}"/>
                </a:ext>
              </a:extLst>
            </p:cNvPr>
            <p:cNvSpPr/>
            <p:nvPr/>
          </p:nvSpPr>
          <p:spPr>
            <a:xfrm>
              <a:off x="1212744" y="5252505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6" name="矩形 5165">
              <a:extLst>
                <a:ext uri="{FF2B5EF4-FFF2-40B4-BE49-F238E27FC236}">
                  <a16:creationId xmlns:a16="http://schemas.microsoft.com/office/drawing/2014/main" id="{93328940-C075-42D0-3A2E-2D05A912BD99}"/>
                </a:ext>
              </a:extLst>
            </p:cNvPr>
            <p:cNvSpPr/>
            <p:nvPr/>
          </p:nvSpPr>
          <p:spPr>
            <a:xfrm>
              <a:off x="1432673" y="5252505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7" name="矩形 5166">
              <a:extLst>
                <a:ext uri="{FF2B5EF4-FFF2-40B4-BE49-F238E27FC236}">
                  <a16:creationId xmlns:a16="http://schemas.microsoft.com/office/drawing/2014/main" id="{DF1CB7FB-93E8-ECC8-49EE-EF8B12A84CA5}"/>
                </a:ext>
              </a:extLst>
            </p:cNvPr>
            <p:cNvSpPr/>
            <p:nvPr/>
          </p:nvSpPr>
          <p:spPr>
            <a:xfrm>
              <a:off x="1652602" y="5252505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8" name="矩形 5167">
              <a:extLst>
                <a:ext uri="{FF2B5EF4-FFF2-40B4-BE49-F238E27FC236}">
                  <a16:creationId xmlns:a16="http://schemas.microsoft.com/office/drawing/2014/main" id="{8C4ADE5B-269E-95C8-47DE-52B887FACCC2}"/>
                </a:ext>
              </a:extLst>
            </p:cNvPr>
            <p:cNvSpPr/>
            <p:nvPr/>
          </p:nvSpPr>
          <p:spPr>
            <a:xfrm>
              <a:off x="772886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69" name="矩形 5168">
              <a:extLst>
                <a:ext uri="{FF2B5EF4-FFF2-40B4-BE49-F238E27FC236}">
                  <a16:creationId xmlns:a16="http://schemas.microsoft.com/office/drawing/2014/main" id="{2840199A-A5CE-B4F0-4B3C-87DF282B5A72}"/>
                </a:ext>
              </a:extLst>
            </p:cNvPr>
            <p:cNvSpPr/>
            <p:nvPr/>
          </p:nvSpPr>
          <p:spPr>
            <a:xfrm>
              <a:off x="992815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0" name="矩形 5169">
              <a:extLst>
                <a:ext uri="{FF2B5EF4-FFF2-40B4-BE49-F238E27FC236}">
                  <a16:creationId xmlns:a16="http://schemas.microsoft.com/office/drawing/2014/main" id="{AF0E09C4-8C40-2357-4B88-C376F5DCB0F4}"/>
                </a:ext>
              </a:extLst>
            </p:cNvPr>
            <p:cNvSpPr/>
            <p:nvPr/>
          </p:nvSpPr>
          <p:spPr>
            <a:xfrm>
              <a:off x="1212744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1" name="矩形 5170">
              <a:extLst>
                <a:ext uri="{FF2B5EF4-FFF2-40B4-BE49-F238E27FC236}">
                  <a16:creationId xmlns:a16="http://schemas.microsoft.com/office/drawing/2014/main" id="{A74FD69D-33F6-81A0-5307-0C20FFB1F590}"/>
                </a:ext>
              </a:extLst>
            </p:cNvPr>
            <p:cNvSpPr/>
            <p:nvPr/>
          </p:nvSpPr>
          <p:spPr>
            <a:xfrm>
              <a:off x="1432673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2" name="矩形 5171">
              <a:extLst>
                <a:ext uri="{FF2B5EF4-FFF2-40B4-BE49-F238E27FC236}">
                  <a16:creationId xmlns:a16="http://schemas.microsoft.com/office/drawing/2014/main" id="{14E065AC-904F-AE69-9708-466CDE6D524D}"/>
                </a:ext>
              </a:extLst>
            </p:cNvPr>
            <p:cNvSpPr/>
            <p:nvPr/>
          </p:nvSpPr>
          <p:spPr>
            <a:xfrm>
              <a:off x="1652602" y="5472434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3" name="矩形 5172">
              <a:extLst>
                <a:ext uri="{FF2B5EF4-FFF2-40B4-BE49-F238E27FC236}">
                  <a16:creationId xmlns:a16="http://schemas.microsoft.com/office/drawing/2014/main" id="{4C5BF0C3-BED5-37F4-C156-4CB1C45C7798}"/>
                </a:ext>
              </a:extLst>
            </p:cNvPr>
            <p:cNvSpPr/>
            <p:nvPr/>
          </p:nvSpPr>
          <p:spPr>
            <a:xfrm>
              <a:off x="772886" y="5692363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4" name="矩形 5173">
              <a:extLst>
                <a:ext uri="{FF2B5EF4-FFF2-40B4-BE49-F238E27FC236}">
                  <a16:creationId xmlns:a16="http://schemas.microsoft.com/office/drawing/2014/main" id="{55148C1F-1702-434E-7348-64E62E6B17F7}"/>
                </a:ext>
              </a:extLst>
            </p:cNvPr>
            <p:cNvSpPr/>
            <p:nvPr/>
          </p:nvSpPr>
          <p:spPr>
            <a:xfrm>
              <a:off x="992815" y="5692363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5" name="矩形 5174">
              <a:extLst>
                <a:ext uri="{FF2B5EF4-FFF2-40B4-BE49-F238E27FC236}">
                  <a16:creationId xmlns:a16="http://schemas.microsoft.com/office/drawing/2014/main" id="{D3738E03-4BCF-52BE-13D8-245D48D1C7C4}"/>
                </a:ext>
              </a:extLst>
            </p:cNvPr>
            <p:cNvSpPr/>
            <p:nvPr/>
          </p:nvSpPr>
          <p:spPr>
            <a:xfrm>
              <a:off x="1212744" y="5692363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6" name="矩形 5175">
              <a:extLst>
                <a:ext uri="{FF2B5EF4-FFF2-40B4-BE49-F238E27FC236}">
                  <a16:creationId xmlns:a16="http://schemas.microsoft.com/office/drawing/2014/main" id="{1B6987B9-1BC4-EBEB-28E0-5BCF84B4CADB}"/>
                </a:ext>
              </a:extLst>
            </p:cNvPr>
            <p:cNvSpPr/>
            <p:nvPr/>
          </p:nvSpPr>
          <p:spPr>
            <a:xfrm>
              <a:off x="1432673" y="5692363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7" name="矩形 5176">
              <a:extLst>
                <a:ext uri="{FF2B5EF4-FFF2-40B4-BE49-F238E27FC236}">
                  <a16:creationId xmlns:a16="http://schemas.microsoft.com/office/drawing/2014/main" id="{1B081AA1-95A9-92F9-3B3F-2C588321D8A7}"/>
                </a:ext>
              </a:extLst>
            </p:cNvPr>
            <p:cNvSpPr/>
            <p:nvPr/>
          </p:nvSpPr>
          <p:spPr>
            <a:xfrm>
              <a:off x="1652602" y="5692363"/>
              <a:ext cx="219929" cy="219929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8" name="矩形 5177">
              <a:extLst>
                <a:ext uri="{FF2B5EF4-FFF2-40B4-BE49-F238E27FC236}">
                  <a16:creationId xmlns:a16="http://schemas.microsoft.com/office/drawing/2014/main" id="{1035BF55-3E28-4194-1B43-8C90BA269E49}"/>
                </a:ext>
              </a:extLst>
            </p:cNvPr>
            <p:cNvSpPr/>
            <p:nvPr/>
          </p:nvSpPr>
          <p:spPr>
            <a:xfrm>
              <a:off x="772886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79" name="矩形 5178">
              <a:extLst>
                <a:ext uri="{FF2B5EF4-FFF2-40B4-BE49-F238E27FC236}">
                  <a16:creationId xmlns:a16="http://schemas.microsoft.com/office/drawing/2014/main" id="{E0E331A7-5D71-51CA-9097-9EC0E7139DC8}"/>
                </a:ext>
              </a:extLst>
            </p:cNvPr>
            <p:cNvSpPr/>
            <p:nvPr/>
          </p:nvSpPr>
          <p:spPr>
            <a:xfrm>
              <a:off x="992815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80" name="矩形 5179">
              <a:extLst>
                <a:ext uri="{FF2B5EF4-FFF2-40B4-BE49-F238E27FC236}">
                  <a16:creationId xmlns:a16="http://schemas.microsoft.com/office/drawing/2014/main" id="{39050AE0-8E84-3D37-BBA2-D6D455744384}"/>
                </a:ext>
              </a:extLst>
            </p:cNvPr>
            <p:cNvSpPr/>
            <p:nvPr/>
          </p:nvSpPr>
          <p:spPr>
            <a:xfrm>
              <a:off x="1212744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81" name="矩形 5180">
              <a:extLst>
                <a:ext uri="{FF2B5EF4-FFF2-40B4-BE49-F238E27FC236}">
                  <a16:creationId xmlns:a16="http://schemas.microsoft.com/office/drawing/2014/main" id="{691583F7-564C-E7FC-E665-661F914BD01B}"/>
                </a:ext>
              </a:extLst>
            </p:cNvPr>
            <p:cNvSpPr/>
            <p:nvPr/>
          </p:nvSpPr>
          <p:spPr>
            <a:xfrm>
              <a:off x="1432673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  <p:sp>
          <p:nvSpPr>
            <p:cNvPr id="5182" name="矩形 5181">
              <a:extLst>
                <a:ext uri="{FF2B5EF4-FFF2-40B4-BE49-F238E27FC236}">
                  <a16:creationId xmlns:a16="http://schemas.microsoft.com/office/drawing/2014/main" id="{08FF77EB-3E8D-D7B4-1079-DB100AEC592D}"/>
                </a:ext>
              </a:extLst>
            </p:cNvPr>
            <p:cNvSpPr/>
            <p:nvPr/>
          </p:nvSpPr>
          <p:spPr>
            <a:xfrm>
              <a:off x="1652602" y="5912292"/>
              <a:ext cx="219929" cy="219929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1400"/>
            </a:p>
          </p:txBody>
        </p:sp>
      </p:grpSp>
      <p:cxnSp>
        <p:nvCxnSpPr>
          <p:cNvPr id="5183" name="直线箭头连接符 5182">
            <a:extLst>
              <a:ext uri="{FF2B5EF4-FFF2-40B4-BE49-F238E27FC236}">
                <a16:creationId xmlns:a16="http://schemas.microsoft.com/office/drawing/2014/main" id="{06BB476E-8FCA-6B7D-2F2E-CEB49A6956F9}"/>
              </a:ext>
            </a:extLst>
          </p:cNvPr>
          <p:cNvCxnSpPr>
            <a:cxnSpLocks/>
          </p:cNvCxnSpPr>
          <p:nvPr/>
        </p:nvCxnSpPr>
        <p:spPr>
          <a:xfrm>
            <a:off x="3277218" y="6069371"/>
            <a:ext cx="820641" cy="10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84" name="图片 5183">
            <a:extLst>
              <a:ext uri="{FF2B5EF4-FFF2-40B4-BE49-F238E27FC236}">
                <a16:creationId xmlns:a16="http://schemas.microsoft.com/office/drawing/2014/main" id="{1089944A-7BD2-8118-1008-661081CAA832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72859" y="6081419"/>
            <a:ext cx="944876" cy="342900"/>
          </a:xfrm>
          <a:prstGeom prst="rect">
            <a:avLst/>
          </a:prstGeom>
        </p:spPr>
      </p:pic>
      <p:sp>
        <p:nvSpPr>
          <p:cNvPr id="5185" name="文本框 5184">
            <a:extLst>
              <a:ext uri="{FF2B5EF4-FFF2-40B4-BE49-F238E27FC236}">
                <a16:creationId xmlns:a16="http://schemas.microsoft.com/office/drawing/2014/main" id="{45EF8F47-2829-E60C-2264-93757FBC43E3}"/>
              </a:ext>
            </a:extLst>
          </p:cNvPr>
          <p:cNvSpPr txBox="1"/>
          <p:nvPr/>
        </p:nvSpPr>
        <p:spPr>
          <a:xfrm>
            <a:off x="228600" y="2325560"/>
            <a:ext cx="513950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4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400" b="1" dirty="0">
                <a:solidFill>
                  <a:srgbClr val="04CD0D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zh-CN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的维度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[</a:t>
            </a:r>
            <a:r>
              <a:rPr lang="en-US" altLang="zh-CN" sz="1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sequence_length</a:t>
            </a:r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, </a:t>
            </a:r>
            <a:r>
              <a:rPr lang="en-US" altLang="zh-CN" sz="1400" dirty="0" err="1"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embedding_dimension</a:t>
            </a:r>
            <a:r>
              <a:rPr lang="en-US" altLang="zh-CN" sz="14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]</a:t>
            </a:r>
            <a:endParaRPr kumimoji="1" lang="zh-CN" altLang="en-US" sz="1400" dirty="0"/>
          </a:p>
        </p:txBody>
      </p:sp>
      <p:pic>
        <p:nvPicPr>
          <p:cNvPr id="5186" name="图片 5185">
            <a:extLst>
              <a:ext uri="{FF2B5EF4-FFF2-40B4-BE49-F238E27FC236}">
                <a16:creationId xmlns:a16="http://schemas.microsoft.com/office/drawing/2014/main" id="{AF332D27-EA31-94A9-964E-2CBCBD77B7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30395" y="1426887"/>
            <a:ext cx="838200" cy="825500"/>
          </a:xfrm>
          <a:prstGeom prst="rect">
            <a:avLst/>
          </a:prstGeom>
        </p:spPr>
      </p:pic>
      <p:sp>
        <p:nvSpPr>
          <p:cNvPr id="5187" name="文本框 5186">
            <a:extLst>
              <a:ext uri="{FF2B5EF4-FFF2-40B4-BE49-F238E27FC236}">
                <a16:creationId xmlns:a16="http://schemas.microsoft.com/office/drawing/2014/main" id="{88A1BBD0-A87E-3405-2A40-03082E8CBF12}"/>
              </a:ext>
            </a:extLst>
          </p:cNvPr>
          <p:cNvSpPr txBox="1"/>
          <p:nvPr/>
        </p:nvSpPr>
        <p:spPr>
          <a:xfrm>
            <a:off x="974497" y="5983012"/>
            <a:ext cx="119686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batch_size</a:t>
            </a:r>
            <a:endParaRPr lang="zh-CN" altLang="en-US" sz="1400" dirty="0"/>
          </a:p>
        </p:txBody>
      </p:sp>
      <p:sp>
        <p:nvSpPr>
          <p:cNvPr id="5188" name="文本框 5187">
            <a:extLst>
              <a:ext uri="{FF2B5EF4-FFF2-40B4-BE49-F238E27FC236}">
                <a16:creationId xmlns:a16="http://schemas.microsoft.com/office/drawing/2014/main" id="{E57DDAB7-E49B-84C0-9809-5FD19F7E3E8F}"/>
              </a:ext>
            </a:extLst>
          </p:cNvPr>
          <p:cNvSpPr txBox="1"/>
          <p:nvPr/>
        </p:nvSpPr>
        <p:spPr>
          <a:xfrm>
            <a:off x="1651554" y="5185468"/>
            <a:ext cx="229359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4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max_sequence_length</a:t>
            </a:r>
            <a:endParaRPr lang="zh-CN" altLang="en-US" sz="1400" dirty="0"/>
          </a:p>
        </p:txBody>
      </p:sp>
      <p:sp>
        <p:nvSpPr>
          <p:cNvPr id="5189" name="文本框 5188">
            <a:extLst>
              <a:ext uri="{FF2B5EF4-FFF2-40B4-BE49-F238E27FC236}">
                <a16:creationId xmlns:a16="http://schemas.microsoft.com/office/drawing/2014/main" id="{1E6728F1-1E98-EA8A-BB12-6F4B0EE1EE5B}"/>
              </a:ext>
            </a:extLst>
          </p:cNvPr>
          <p:cNvSpPr txBox="1"/>
          <p:nvPr/>
        </p:nvSpPr>
        <p:spPr>
          <a:xfrm>
            <a:off x="228600" y="5755021"/>
            <a:ext cx="46459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1600" b="1" dirty="0">
                <a:solidFill>
                  <a:srgbClr val="04CD0D"/>
                </a:solidFill>
              </a:rPr>
              <a:t>X</a:t>
            </a:r>
            <a:r>
              <a:rPr kumimoji="1" lang="zh-CN" altLang="en-US" sz="1600" b="1" dirty="0">
                <a:solidFill>
                  <a:srgbClr val="04CD0D"/>
                </a:solidFill>
              </a:rPr>
              <a:t>：</a:t>
            </a:r>
            <a:endParaRPr lang="zh-CN" altLang="en-US" sz="1600" dirty="0"/>
          </a:p>
        </p:txBody>
      </p:sp>
      <p:cxnSp>
        <p:nvCxnSpPr>
          <p:cNvPr id="5190" name="直线箭头连接符 5189">
            <a:extLst>
              <a:ext uri="{FF2B5EF4-FFF2-40B4-BE49-F238E27FC236}">
                <a16:creationId xmlns:a16="http://schemas.microsoft.com/office/drawing/2014/main" id="{DFC147A5-07AD-F705-7C79-E5576567F47E}"/>
              </a:ext>
            </a:extLst>
          </p:cNvPr>
          <p:cNvCxnSpPr>
            <a:cxnSpLocks/>
          </p:cNvCxnSpPr>
          <p:nvPr/>
        </p:nvCxnSpPr>
        <p:spPr>
          <a:xfrm>
            <a:off x="3277218" y="5816507"/>
            <a:ext cx="820641" cy="109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91" name="图片 5190">
            <a:extLst>
              <a:ext uri="{FF2B5EF4-FFF2-40B4-BE49-F238E27FC236}">
                <a16:creationId xmlns:a16="http://schemas.microsoft.com/office/drawing/2014/main" id="{DABB454A-8C30-D3BE-2F37-EE96A404244E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172859" y="5755021"/>
            <a:ext cx="944876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269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5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5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5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5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5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5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5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5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7" dur="500"/>
                                        <p:tgtEl>
                                          <p:spTgt spid="5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0" dur="500"/>
                                        <p:tgtEl>
                                          <p:spTgt spid="5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3" dur="500"/>
                                        <p:tgtEl>
                                          <p:spTgt spid="5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6" dur="500"/>
                                        <p:tgtEl>
                                          <p:spTgt spid="5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59" grpId="0"/>
      <p:bldP spid="5160" grpId="0"/>
      <p:bldP spid="5161" grpId="0"/>
      <p:bldP spid="5187" grpId="0"/>
      <p:bldP spid="5188" grpId="0"/>
      <p:bldP spid="518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tim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46790" y="11430"/>
            <a:ext cx="973455" cy="973455"/>
          </a:xfrm>
          <a:prstGeom prst="rect">
            <a:avLst/>
          </a:prstGeom>
        </p:spPr>
      </p:pic>
      <p:cxnSp>
        <p:nvCxnSpPr>
          <p:cNvPr id="16" name="直线连接符 15">
            <a:extLst>
              <a:ext uri="{FF2B5EF4-FFF2-40B4-BE49-F238E27FC236}">
                <a16:creationId xmlns:a16="http://schemas.microsoft.com/office/drawing/2014/main" id="{DC5E33E5-6B0F-B757-26F5-769653005F09}"/>
              </a:ext>
            </a:extLst>
          </p:cNvPr>
          <p:cNvCxnSpPr>
            <a:cxnSpLocks/>
          </p:cNvCxnSpPr>
          <p:nvPr/>
        </p:nvCxnSpPr>
        <p:spPr>
          <a:xfrm>
            <a:off x="71755" y="961439"/>
            <a:ext cx="11075035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E9DE4E3-FDCA-31C5-5786-AF02969AF1B3}"/>
              </a:ext>
            </a:extLst>
          </p:cNvPr>
          <p:cNvSpPr txBox="1"/>
          <p:nvPr/>
        </p:nvSpPr>
        <p:spPr>
          <a:xfrm>
            <a:off x="71755" y="365482"/>
            <a:ext cx="36701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Transformer</a:t>
            </a:r>
            <a:r>
              <a:rPr kumimoji="1"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工作流程</a:t>
            </a:r>
            <a:endParaRPr kumimoji="1"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灯片编号占位符 25">
            <a:extLst>
              <a:ext uri="{FF2B5EF4-FFF2-40B4-BE49-F238E27FC236}">
                <a16:creationId xmlns:a16="http://schemas.microsoft.com/office/drawing/2014/main" id="{07465614-7941-9294-F677-8720FFAF76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072E7F-FB13-4E5C-AA2E-76722510F6F9}" type="slidenum">
              <a:rPr lang="en-US" smtClean="0"/>
              <a:t>9</a:t>
            </a:fld>
            <a:endParaRPr 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9CACCA-79AF-4A1A-6969-312F492F8AAF}"/>
              </a:ext>
            </a:extLst>
          </p:cNvPr>
          <p:cNvSpPr txBox="1"/>
          <p:nvPr/>
        </p:nvSpPr>
        <p:spPr>
          <a:xfrm>
            <a:off x="71753" y="961439"/>
            <a:ext cx="5022761" cy="4654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1" dirty="0">
                <a:solidFill>
                  <a:srgbClr val="0070C0"/>
                </a:solidFill>
                <a:effectLst/>
              </a:rPr>
              <a:t>编码过程 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—— Encoder </a:t>
            </a:r>
            <a:r>
              <a:rPr lang="en-US" altLang="zh-CN" b="1" dirty="0">
                <a:solidFill>
                  <a:srgbClr val="0070C0"/>
                </a:solidFill>
              </a:rPr>
              <a:t>Multi-Head Self-</a:t>
            </a:r>
            <a:r>
              <a:rPr lang="en-US" altLang="zh-CN" sz="1800" b="1" dirty="0">
                <a:solidFill>
                  <a:srgbClr val="0070C0"/>
                </a:solidFill>
                <a:effectLst/>
              </a:rPr>
              <a:t>Attention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8DDE9FC-E11F-5A68-D42E-A655636444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34446" y="3242862"/>
            <a:ext cx="5791200" cy="308655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FA4D288-7D9B-01DE-2D21-568B5FDE1044}"/>
              </a:ext>
            </a:extLst>
          </p:cNvPr>
          <p:cNvSpPr txBox="1"/>
          <p:nvPr/>
        </p:nvSpPr>
        <p:spPr>
          <a:xfrm>
            <a:off x="1825864" y="5082593"/>
            <a:ext cx="37834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400" b="1" dirty="0"/>
              <a:t>第一步：生成 </a:t>
            </a:r>
            <a:r>
              <a:rPr kumimoji="1" lang="en-US" altLang="zh-CN" sz="1400" b="1" dirty="0"/>
              <a:t>Q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K</a:t>
            </a:r>
            <a:r>
              <a:rPr kumimoji="1" lang="zh-CN" altLang="en-US" sz="1400" b="1" dirty="0"/>
              <a:t>、</a:t>
            </a:r>
            <a:r>
              <a:rPr kumimoji="1" lang="en-US" altLang="zh-CN" sz="1400" b="1" dirty="0"/>
              <a:t>V</a:t>
            </a:r>
            <a:r>
              <a:rPr kumimoji="1" lang="zh-CN" altLang="en-US" sz="1400" b="1" dirty="0"/>
              <a:t>，辅助计算注意力机制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7AC5653-06D3-450B-BAD7-2D743AD684B3}"/>
              </a:ext>
            </a:extLst>
          </p:cNvPr>
          <p:cNvSpPr/>
          <p:nvPr/>
        </p:nvSpPr>
        <p:spPr>
          <a:xfrm>
            <a:off x="1825864" y="5047523"/>
            <a:ext cx="7440055" cy="37791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0AD4D5-B5C4-E139-2E7D-85ACCA204172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96924" y="1754081"/>
            <a:ext cx="2123963" cy="24055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142739C-B098-9F0C-BB78-6009D2DDD2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4445" y="1353752"/>
            <a:ext cx="5791200" cy="1684488"/>
          </a:xfrm>
          <a:prstGeom prst="rect">
            <a:avLst/>
          </a:prstGeom>
        </p:spPr>
      </p:pic>
      <p:cxnSp>
        <p:nvCxnSpPr>
          <p:cNvPr id="11" name="直线箭头连接符 10">
            <a:extLst>
              <a:ext uri="{FF2B5EF4-FFF2-40B4-BE49-F238E27FC236}">
                <a16:creationId xmlns:a16="http://schemas.microsoft.com/office/drawing/2014/main" id="{682D7352-7695-2FAF-B683-FDFBF0485332}"/>
              </a:ext>
            </a:extLst>
          </p:cNvPr>
          <p:cNvCxnSpPr>
            <a:stCxn id="6" idx="2"/>
          </p:cNvCxnSpPr>
          <p:nvPr/>
        </p:nvCxnSpPr>
        <p:spPr>
          <a:xfrm>
            <a:off x="2058906" y="4159674"/>
            <a:ext cx="336424" cy="809891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2B718BF6-BED8-A987-E5BE-B83B0E3A177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28894"/>
          <a:stretch/>
        </p:blipFill>
        <p:spPr>
          <a:xfrm>
            <a:off x="2891200" y="3586655"/>
            <a:ext cx="2442936" cy="558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641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6664</TotalTime>
  <Words>625</Words>
  <Application>Microsoft Macintosh PowerPoint</Application>
  <PresentationFormat>宽屏</PresentationFormat>
  <Paragraphs>152</Paragraphs>
  <Slides>18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7" baseType="lpstr">
      <vt:lpstr>-apple-system</vt:lpstr>
      <vt:lpstr>宋体</vt:lpstr>
      <vt:lpstr>KaTeX_Main</vt:lpstr>
      <vt:lpstr>Arial</vt:lpstr>
      <vt:lpstr>Calibri</vt:lpstr>
      <vt:lpstr>Calibri Light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subject/>
  <dc:creator>Li Meiling</dc:creator>
  <cp:keywords/>
  <dc:description/>
  <cp:lastModifiedBy>Meilinger</cp:lastModifiedBy>
  <cp:revision>208</cp:revision>
  <dcterms:created xsi:type="dcterms:W3CDTF">2023-06-02T09:07:36Z</dcterms:created>
  <dcterms:modified xsi:type="dcterms:W3CDTF">2023-06-25T07:38:37Z</dcterms:modified>
  <cp:category/>
</cp:coreProperties>
</file>